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sldIdLst>
    <p:sldId id="366" r:id="rId2"/>
    <p:sldId id="402" r:id="rId3"/>
    <p:sldId id="378" r:id="rId4"/>
    <p:sldId id="365" r:id="rId5"/>
    <p:sldId id="367" r:id="rId6"/>
    <p:sldId id="368" r:id="rId7"/>
    <p:sldId id="375" r:id="rId8"/>
    <p:sldId id="371" r:id="rId9"/>
    <p:sldId id="369" r:id="rId10"/>
    <p:sldId id="394" r:id="rId11"/>
    <p:sldId id="372" r:id="rId12"/>
    <p:sldId id="370" r:id="rId13"/>
    <p:sldId id="373" r:id="rId14"/>
    <p:sldId id="374" r:id="rId15"/>
    <p:sldId id="379" r:id="rId16"/>
    <p:sldId id="380" r:id="rId17"/>
    <p:sldId id="381" r:id="rId18"/>
    <p:sldId id="382" r:id="rId19"/>
    <p:sldId id="383" r:id="rId20"/>
    <p:sldId id="406" r:id="rId21"/>
    <p:sldId id="384" r:id="rId22"/>
    <p:sldId id="385" r:id="rId23"/>
    <p:sldId id="386" r:id="rId24"/>
    <p:sldId id="407" r:id="rId25"/>
    <p:sldId id="387" r:id="rId26"/>
    <p:sldId id="396" r:id="rId27"/>
    <p:sldId id="395" r:id="rId28"/>
    <p:sldId id="389" r:id="rId29"/>
    <p:sldId id="391" r:id="rId30"/>
    <p:sldId id="392" r:id="rId31"/>
    <p:sldId id="397" r:id="rId32"/>
    <p:sldId id="399" r:id="rId33"/>
    <p:sldId id="403" r:id="rId34"/>
    <p:sldId id="398" r:id="rId35"/>
    <p:sldId id="305" r:id="rId36"/>
    <p:sldId id="306" r:id="rId37"/>
    <p:sldId id="404" r:id="rId38"/>
    <p:sldId id="405" r:id="rId39"/>
    <p:sldId id="28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346000-2D00-6DA9-24B7-4C5375C18C06}" v="213" dt="2024-02-15T21:46:15.3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180FD3-9638-4350-B4C9-0A5D19FC58BA}" type="datetimeFigureOut">
              <a:rPr lang="en-CA" smtClean="0"/>
              <a:t>2024-02-27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5A1C27-472C-4D7E-9370-F63CF74CB70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1066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7D2A9-7C47-7EB7-714F-6C0837950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BC02DB-DD33-2BDC-25FD-8F3CC53A65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18FC7A-55C4-11FD-C42E-C6F51F443C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9A38B-E9C3-B63B-6BB3-1E097A76F0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5A1C27-472C-4D7E-9370-F63CF74CB702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82098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36021-01AB-DD6C-CA18-E2781C972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8BDF80-96E7-C8AE-C023-A722C8F4F3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B7251E-4649-6AD0-88AF-9F5A9BACB9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01A91-D30C-688F-71E3-4D5D311F0D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5A1C27-472C-4D7E-9370-F63CF74CB702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81641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D9D20-AD26-92BF-E720-D00148C3C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B5B7DE-496C-BE1E-3218-B7C66C4AC2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BF13C6-3CFB-905F-F35D-FF55E00888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C51C2-399C-07D2-8554-A62F7125F7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5A1C27-472C-4D7E-9370-F63CF74CB702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1094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6D3E3-A104-DAC3-5DFE-2408649F0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468728-2DEE-9C92-8679-7010BAD428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BE8072-5B11-AB5F-0C44-79159369F1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FE393-83D9-73B6-E6EB-57C0490129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5A1C27-472C-4D7E-9370-F63CF74CB702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5182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C1745-5414-F818-0640-B12376F36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61647C-C3A2-CD5E-0173-B8C0459BDB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8A2A11-E9B2-9EB4-3A09-F70BDF27B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7FAB5-96E7-0A5C-E386-0D4686B12D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5A1C27-472C-4D7E-9370-F63CF74CB702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1490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6FFD7-0029-3A1E-B6BF-D934B7814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0E1495-9D19-2194-10FC-F29356EFD8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FDD703-9B1D-E7A5-A1A9-61070DABF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F9D0C-D4C4-802B-C12E-21ACD947A5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5A1C27-472C-4D7E-9370-F63CF74CB702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05803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6775E-495F-BD29-DCB0-B77669123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A80BAF-7141-5C55-23FE-33B2CE8480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B00314-A69E-5F9E-AF98-1EB120297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B7FA2B-E45F-3C6A-AD3F-D87E57BD87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5A1C27-472C-4D7E-9370-F63CF74CB702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8625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991538-AAF7-7DC2-476D-3C4D7FB58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38BF20-1652-BCBC-C10E-3E1AD99EC7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542226-8119-3858-F176-3373A6CD9D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7D758A-AC38-9468-73C7-1B66690CB1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5A1C27-472C-4D7E-9370-F63CF74CB702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12665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CFA27-69F7-5C80-557F-7DED75776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7470F8-59D4-2F0D-9922-771D056356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9831EE-B66E-B389-15F1-A166F8A5E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0EE9-F4C9-C948-3EA5-65A037E495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5A1C27-472C-4D7E-9370-F63CF74CB702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91951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A8AA3-E303-5D52-D225-96E4DE911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E3FCB5-1332-6B9F-0143-0AE742AE74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642BCA-1289-7DF2-09EA-EC58A0207B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96E30-94C7-A076-0BC3-EE349D6755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5A1C27-472C-4D7E-9370-F63CF74CB702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00592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85357-D22E-B53E-702C-14B52B4A4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4E662C-9619-08EA-F2EE-D616CD28E1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8BF583-8BFC-D8D1-033F-D9A21B825A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EC6159-BB9C-C1F7-C15D-8E3C659CCA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5A1C27-472C-4D7E-9370-F63CF74CB702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7341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A5F8E-412F-09FA-270F-1F749F497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F990BA-C45D-9469-953F-60A2CA6F05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8E011E-BB21-FA28-BD8F-E0C953A7B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80BBF-4997-298D-576F-1E69F8CD83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5A1C27-472C-4D7E-9370-F63CF74CB702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31431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312E7-7347-E479-D005-31642C0C4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DB8395-9A7F-0BE4-4321-7C738E1C6F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2BBFDB-4A1D-9E53-8E06-457B780C9D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3AF401-DEAE-E220-0F5E-45FF01B416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5A1C27-472C-4D7E-9370-F63CF74CB702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87546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89795-9579-1358-726E-48389605F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B59DEF-2B4E-9055-C908-BB2447B04F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C32368-DD41-E477-3170-B8D72F6082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8F209-13D7-DC21-DF03-075367B521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5A1C27-472C-4D7E-9370-F63CF74CB702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82404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1D20D-BA8D-3D0A-4A37-7C4187413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7F86B4-E99D-FFCB-D2A4-0D5EA4AE9E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D150CC-89FC-CC58-A50D-B1C8DE283A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51B3CD-1AA3-A203-9CFD-7288452B83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5A1C27-472C-4D7E-9370-F63CF74CB702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79314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87142-D6C1-4D35-3732-357D6B1A5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E3091A-7571-62D9-C9F4-1B314B7D95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909009-2F14-4574-6A5B-B0A4CCFFD3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F0799A-5B7D-DCC5-2748-E0A4E99698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5A1C27-472C-4D7E-9370-F63CF74CB702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41278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92605-282F-60B7-4F9F-8FA0D6F54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3A96F-EB61-94D7-FF83-2FD8E9D01B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DC05D5-3D75-7A12-F0CD-D7EC0EFA83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6CA12-D2C5-3213-9929-59917A29B8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5A1C27-472C-4D7E-9370-F63CF74CB702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75525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2A4C2-24D3-92E1-4E9F-4E5188224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E9F126-76FF-9FC2-B8DB-D5E437294B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805AC4-32EC-A547-0D5B-9EA4242EF9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1BCB24-54D6-F779-F20A-5480515A0B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5A1C27-472C-4D7E-9370-F63CF74CB702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17527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B78CC-541E-3599-C198-FB3042B65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CBC150-90C6-CBE0-ACBA-BDFA9442B7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5F9307-4138-4A90-6C97-59D8CE450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B0E0B-4EE6-A9F3-9C89-8344D0F521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5A1C27-472C-4D7E-9370-F63CF74CB702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45882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AF49E-55A8-B1ED-07C3-D37869AF2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940555-FC3B-7E8C-3A10-B109629BB3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B76FCD-C131-50DA-0972-F457913F6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C6BBF-F932-ED7E-BC97-557CDCF5D7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5A1C27-472C-4D7E-9370-F63CF74CB702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80731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F03F0-3988-5F56-1DBA-30F2FD1ED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880FBE-C56E-49F4-7F4C-ACD38191F3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C67A8E-4110-6AAC-D5A7-6920F91C1E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310A1-F994-0837-1025-7261596CA2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5A1C27-472C-4D7E-9370-F63CF74CB702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56793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73898-5F96-98A1-8219-B73AB7E8A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6DBF0B-5A59-54FD-1826-8857D50886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E877C2-AA7B-A0B0-2BAC-14A4D37DB5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A6499-A641-62D0-B803-7487CAF0C2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5A1C27-472C-4D7E-9370-F63CF74CB702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9203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4C257-6033-24FD-14C8-AEB675969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067447-473B-B334-C940-E0C20215E0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CBFFA9-DCC3-6B9A-3879-AED4D7AD3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C9738-AE4E-4B58-4D35-53337A6309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5A1C27-472C-4D7E-9370-F63CF74CB702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96564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28D92-FB40-ECFC-3CCC-30A67048C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C55F1A-3F20-DDFE-1FA5-0A9E3C2389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40DFA5-AD18-281A-4B62-5F480A56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887C2F-9C15-5865-48F8-8183017DAE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5A1C27-472C-4D7E-9370-F63CF74CB702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44111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1F5C2-2CC4-C394-500D-1AA1F6C97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350FBF-A629-D0C1-AB3C-E3335C7BFC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0BAF1F-348B-3B66-5F98-3AEC5F6144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D3698-DBD5-20BE-C881-BD6A62C21A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5A1C27-472C-4D7E-9370-F63CF74CB702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2871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8EFED-B45E-BD43-2AAE-AD4A2AABF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9E5770-0FBD-15A0-84A5-A7E6C12D8D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D88D9E-A9D8-E1F5-2564-0F1F4A910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0B02E-B442-FF55-4DF7-77636A0CE8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5A1C27-472C-4D7E-9370-F63CF74CB702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99619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A33AF-A7AD-4075-53D1-755F266D5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45DF8B-8DBB-BD80-A7BC-3424642800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ED4635-7A20-21A8-6978-2C24B33F68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7219EA-50B0-0A26-4DB9-99EDBF4C87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5A1C27-472C-4D7E-9370-F63CF74CB702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39085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88C16-F8F7-AE66-7A7D-89FEEE80A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CED5BF-7240-84CE-6006-CD0702C99B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EE09D0-88C5-DEB2-2544-BF7ABC46D1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4B0E6C-EB82-32FA-4780-1B82DA86E3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5A1C27-472C-4D7E-9370-F63CF74CB702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14333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Have 2-3 for each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5A1C27-472C-4D7E-9370-F63CF74CB702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86518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Talk about the fact that we do them on real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5A1C27-472C-4D7E-9370-F63CF74CB702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55220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FDF8C-88D3-FC77-2EB5-D93D23825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41C2B0-8BCA-A5E0-560F-B0C22C9BCC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E3308C-9AF4-1F3E-8812-3EF379A7E0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Talk about the fact that we do them on real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59F5C-5B3B-56B3-6703-FA15ADB88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5A1C27-472C-4D7E-9370-F63CF74CB702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50997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B360B-F54B-C393-2C73-D718EA04A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D46599-F1A4-E83F-5452-6F31882844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0E03F9-C1DD-4859-AE97-B8CDEDAFC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Talk about the fact that we do them on real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43DE7B-9FB0-4D40-D5AB-2759911035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5A1C27-472C-4D7E-9370-F63CF74CB702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38371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5A1C27-472C-4D7E-9370-F63CF74CB702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2498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5A1C27-472C-4D7E-9370-F63CF74CB702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2528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ACC00-AE21-68AA-3DD0-2F0BDBB4B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D5CD5E-E618-ADD8-223F-80824ADEC2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F7CA43-6F16-8D90-B86B-D173B71609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F25AE-5A11-25DB-8404-21F5B499D7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5A1C27-472C-4D7E-9370-F63CF74CB702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4713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F107-2193-C02E-3421-3A3CA318B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DF3459-C40E-9F71-3982-B4B4CC4387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5C7EE6-1636-5431-B8E2-4400BCCCB4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E532F-CCBF-74AB-1284-CE9A46DC11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5A1C27-472C-4D7E-9370-F63CF74CB702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5043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72B5E-4309-DD36-0B0C-49D60329B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7C0375-06AF-6505-613A-49EE7BCDDC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16725E-FEB1-C2AB-81A9-EA28EAF21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A9766-71D0-FA86-2E8B-5D3ECE248E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5A1C27-472C-4D7E-9370-F63CF74CB702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5787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E38F4-1A93-670B-D1B4-F7C2888EB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39A0BA-EAC4-3337-9BB5-C343D89BD3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3B6CCF-F527-182F-84F1-13A5FB6FFB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2DFA4-E20E-2350-88B9-6FBD41910F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5A1C27-472C-4D7E-9370-F63CF74CB702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2172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ABF5A-E787-162C-34A1-61F41D69F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4E9308-1859-1014-2F46-CC4EBDA826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521879-FF62-590F-9209-159257EA83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4A1F4-3928-1690-BD0B-C795C9C277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5A1C27-472C-4D7E-9370-F63CF74CB702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6881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FCB90-5806-69E6-980D-732C704B37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E77CEB-4BAB-5D31-E866-01870564DA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75898C-18C3-975B-399B-BDA3B1CDF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CF7FE-518A-4B2D-A17D-E02651892E71}" type="datetimeFigureOut">
              <a:rPr lang="en-CA" smtClean="0"/>
              <a:t>2024-02-27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1542B-EB91-5AC1-8C9B-2692D8A89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97D5A-5580-69FF-4415-B33B1CA9E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FB62D-3E43-4FF6-86F4-2C3D5ABF71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393271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1243A-33AE-9786-724D-86B024881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4F386D-65A8-DC3D-C180-C2087C2EC3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60DFB-D0BA-35E1-9D05-1F51F2E98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CF7FE-518A-4B2D-A17D-E02651892E71}" type="datetimeFigureOut">
              <a:rPr lang="en-CA" smtClean="0"/>
              <a:t>2024-02-27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77BA8-1A7F-3590-5706-8DB8167E0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4904A-34D5-67EA-5DE7-9B6471637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FB62D-3E43-4FF6-86F4-2C3D5ABF71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374752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82735E-89EA-DDE1-F9BA-6F6AB127C6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36493D-5D28-3F9A-546B-E8A084DAAA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D6537-CD98-78FB-E2A6-1B85AF0DF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CF7FE-518A-4B2D-A17D-E02651892E71}" type="datetimeFigureOut">
              <a:rPr lang="en-CA" smtClean="0"/>
              <a:t>2024-02-27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B0EB5-54A7-71D1-BD2E-7C0035FB3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4791C-2EF6-F462-81B6-658A7E575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FB62D-3E43-4FF6-86F4-2C3D5ABF71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243068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BD0D-3D98-E930-47A1-CE9807B4E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383F2-9479-815B-6E98-F1C0CEB1E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C85CC-B8C0-7900-CD26-5DF0A5A28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CF7FE-518A-4B2D-A17D-E02651892E71}" type="datetimeFigureOut">
              <a:rPr lang="en-CA" smtClean="0"/>
              <a:t>2024-02-27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015C5-B295-ECBE-D2DA-30A978093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FF458-4D99-BB03-8627-8A731BC57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FB62D-3E43-4FF6-86F4-2C3D5ABF71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32719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9F911-198B-8B50-15B7-1626B2A39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8CB15A-5DF4-8ACB-E5F6-7A3EAA6202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F2A70-2141-8659-023F-B377C8B7F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CF7FE-518A-4B2D-A17D-E02651892E71}" type="datetimeFigureOut">
              <a:rPr lang="en-CA" smtClean="0"/>
              <a:t>2024-02-27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188CE-51D1-A926-EAC2-A67ECBEA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A2882-E24F-8CAE-9FB9-AF2A03AEA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FB62D-3E43-4FF6-86F4-2C3D5ABF71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386644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9EFE5-7800-5D1C-FEDB-F846B9B6D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85440-3FC6-6C0A-492F-251586F0B4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EF5437-6F3C-8AC8-F954-43CD6806E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35DE19-8921-F60E-56D4-08A68D708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CF7FE-518A-4B2D-A17D-E02651892E71}" type="datetimeFigureOut">
              <a:rPr lang="en-CA" smtClean="0"/>
              <a:t>2024-02-27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E72CD-106D-AE42-476A-6D7A27CFB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C76E11-8E6C-EDE5-D821-6DE4CC077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FB62D-3E43-4FF6-86F4-2C3D5ABF71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581366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8B438-6BF1-0523-8FA3-64D27BAD3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B70105-A5AA-71F3-36EA-148738369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B3C7D7-75C0-1BEC-5B1B-0C5C24E8B6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7F30A6-B740-C51B-CC8D-C975B15714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6B3735-DE7F-B52D-406F-8EC5C02F39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166A44-D2C5-4FC5-2B98-2D3EFA99C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CF7FE-518A-4B2D-A17D-E02651892E71}" type="datetimeFigureOut">
              <a:rPr lang="en-CA" smtClean="0"/>
              <a:t>2024-02-27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A59739-5504-331A-CD72-6F6193BFD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88D968-2BD1-7D91-F914-466DD97F7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FB62D-3E43-4FF6-86F4-2C3D5ABF71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549981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B3EBB-98EE-891E-D112-104EB880A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820FBA-E541-8D4C-9D23-AB4BF0C0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CF7FE-518A-4B2D-A17D-E02651892E71}" type="datetimeFigureOut">
              <a:rPr lang="en-CA" smtClean="0"/>
              <a:t>2024-02-27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267436-0213-52B1-9FA2-68EF9FBCD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AA393F-86FD-E0D5-63D9-78F5BBA85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FB62D-3E43-4FF6-86F4-2C3D5ABF71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060992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7B052E-7369-1352-162D-C51546288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CF7FE-518A-4B2D-A17D-E02651892E71}" type="datetimeFigureOut">
              <a:rPr lang="en-CA" smtClean="0"/>
              <a:t>2024-02-27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F98FE4-09C6-F244-50AE-2BDEB7897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383C14-5CAC-38E5-ED61-8107D85EC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FB62D-3E43-4FF6-86F4-2C3D5ABF71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070785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B3DD2-1DE3-E6B2-8BF3-F45694254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40093-6BBB-2888-8237-20CDBA38E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757E92-809D-4833-302C-DA5C024405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16D9FE-2273-56AD-647E-524BA1437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CF7FE-518A-4B2D-A17D-E02651892E71}" type="datetimeFigureOut">
              <a:rPr lang="en-CA" smtClean="0"/>
              <a:t>2024-02-27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A0542A-238A-5DC9-7498-2597CADAB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903EF5-CCF9-93DC-CB54-C1A7C8C33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FB62D-3E43-4FF6-86F4-2C3D5ABF71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835033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5D431-0CC5-4F98-548D-918DE734D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044EB0-D325-3421-096E-5FEF8E2444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184A1D-EAF4-B3D0-2380-CBFF1CB105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9AB9BF-F1FB-75EE-AE73-B90C7D400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CF7FE-518A-4B2D-A17D-E02651892E71}" type="datetimeFigureOut">
              <a:rPr lang="en-CA" smtClean="0"/>
              <a:t>2024-02-27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6C4FB1-FD76-6DF5-F859-E0AF30DF8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15485B-E1CD-D336-BB0E-233B4C03E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FB62D-3E43-4FF6-86F4-2C3D5ABF71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58215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1D2E77-04CF-5531-4960-4601E0323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A3007-F057-2A1E-B05D-5AF3DD40B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92CF7-907E-3574-3D9A-9FE9B5C2B0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CF7FE-518A-4B2D-A17D-E02651892E71}" type="datetimeFigureOut">
              <a:rPr lang="en-CA" smtClean="0"/>
              <a:t>2024-02-27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0A8F8-9211-E469-E524-882C5A2F67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BB1B02-BFCC-2EE5-ED5E-729374407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FB62D-3E43-4FF6-86F4-2C3D5ABF71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4614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0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0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9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33.gi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0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4.jpe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5.jpe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9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3.png"/><Relationship Id="rId7" Type="http://schemas.openxmlformats.org/officeDocument/2006/relationships/image" Target="../media/image36.jpe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55.png"/><Relationship Id="rId15" Type="http://schemas.openxmlformats.org/officeDocument/2006/relationships/image" Target="../media/image4.png"/><Relationship Id="rId10" Type="http://schemas.openxmlformats.org/officeDocument/2006/relationships/image" Target="../media/image54.png"/><Relationship Id="rId9" Type="http://schemas.openxmlformats.org/officeDocument/2006/relationships/image" Target="../media/image53.png"/><Relationship Id="rId1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3" Type="http://schemas.openxmlformats.org/officeDocument/2006/relationships/image" Target="../media/image37.jpe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.png"/><Relationship Id="rId10" Type="http://schemas.openxmlformats.org/officeDocument/2006/relationships/image" Target="../media/image3.png"/><Relationship Id="rId4" Type="http://schemas.openxmlformats.org/officeDocument/2006/relationships/image" Target="../media/image38.gif"/><Relationship Id="rId9" Type="http://schemas.openxmlformats.org/officeDocument/2006/relationships/image" Target="../media/image5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0" Type="http://schemas.openxmlformats.org/officeDocument/2006/relationships/image" Target="../media/image4.png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4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4D536-ECC2-D211-0B4F-3F07C7D5A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30EAF12E-EC4D-9558-0A03-45B50473C198}"/>
              </a:ext>
            </a:extLst>
          </p:cNvPr>
          <p:cNvGrpSpPr/>
          <p:nvPr/>
        </p:nvGrpSpPr>
        <p:grpSpPr>
          <a:xfrm>
            <a:off x="-2812" y="6477657"/>
            <a:ext cx="12194916" cy="389283"/>
            <a:chOff x="-2812" y="6477657"/>
            <a:chExt cx="12194916" cy="38928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8710DE9-C2AD-61B8-D368-57C0AE8A2901}"/>
                </a:ext>
              </a:extLst>
            </p:cNvPr>
            <p:cNvSpPr/>
            <p:nvPr/>
          </p:nvSpPr>
          <p:spPr>
            <a:xfrm>
              <a:off x="-2812" y="6496083"/>
              <a:ext cx="12194916" cy="365125"/>
            </a:xfrm>
            <a:prstGeom prst="rect">
              <a:avLst/>
            </a:prstGeom>
            <a:solidFill>
              <a:srgbClr val="767171"/>
            </a:solidFill>
            <a:ln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5FCDE2D-AFF0-EDF6-4185-3F1147232574}"/>
                </a:ext>
              </a:extLst>
            </p:cNvPr>
            <p:cNvSpPr/>
            <p:nvPr/>
          </p:nvSpPr>
          <p:spPr>
            <a:xfrm>
              <a:off x="11541071" y="6497608"/>
              <a:ext cx="651033" cy="363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Slide Number Placeholder 13">
              <a:extLst>
                <a:ext uri="{FF2B5EF4-FFF2-40B4-BE49-F238E27FC236}">
                  <a16:creationId xmlns:a16="http://schemas.microsoft.com/office/drawing/2014/main" id="{8FA2D6D1-A59B-3AB5-8FA2-A9E340E7A8A0}"/>
                </a:ext>
              </a:extLst>
            </p:cNvPr>
            <p:cNvSpPr txBox="1">
              <a:spLocks/>
            </p:cNvSpPr>
            <p:nvPr/>
          </p:nvSpPr>
          <p:spPr>
            <a:xfrm>
              <a:off x="11530956" y="6477657"/>
              <a:ext cx="483886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E5FB62D-3E43-4FF6-86F4-2C3D5ABF71F3}" type="slidenum">
                <a:rPr lang="en-CA" sz="1800" b="1" smtClean="0">
                  <a:solidFill>
                    <a:schemeClr val="tx1"/>
                  </a:solidFill>
                </a:rPr>
                <a:pPr/>
                <a:t>1</a:t>
              </a:fld>
              <a:endParaRPr lang="en-US" sz="1800" b="1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AA0B4B0-7660-7156-D170-D012A6BEF38D}"/>
                </a:ext>
              </a:extLst>
            </p:cNvPr>
            <p:cNvSpPr txBox="1"/>
            <p:nvPr/>
          </p:nvSpPr>
          <p:spPr>
            <a:xfrm>
              <a:off x="93307" y="6497608"/>
              <a:ext cx="3088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iSMART</a:t>
              </a:r>
              <a:r>
                <a:rPr lang="en-US" b="1" dirty="0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 Lab – AAAI 24</a:t>
              </a:r>
              <a:endParaRPr lang="en-CA" dirty="0">
                <a:solidFill>
                  <a:schemeClr val="bg1"/>
                </a:solidFill>
                <a:ea typeface="Tahoma" panose="020B060403050404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61" name="Title 1">
            <a:extLst>
              <a:ext uri="{FF2B5EF4-FFF2-40B4-BE49-F238E27FC236}">
                <a16:creationId xmlns:a16="http://schemas.microsoft.com/office/drawing/2014/main" id="{C6B46DF3-C5AA-102F-DC1B-E677F47D2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59" y="1063721"/>
            <a:ext cx="11315124" cy="130086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Deep Learning Methods for Unsupervised </a:t>
            </a:r>
            <a:b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Time-Series Anomaly Detection</a:t>
            </a:r>
            <a:endParaRPr lang="en-US" sz="3600" b="1" dirty="0">
              <a:solidFill>
                <a:srgbClr val="FF0000"/>
              </a:solidFill>
              <a:highlight>
                <a:srgbClr val="FFFF00"/>
              </a:highligh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6D11409E-3B72-A7A0-832D-18E32146F689}"/>
              </a:ext>
            </a:extLst>
          </p:cNvPr>
          <p:cNvSpPr txBox="1">
            <a:spLocks/>
          </p:cNvSpPr>
          <p:nvPr/>
        </p:nvSpPr>
        <p:spPr>
          <a:xfrm>
            <a:off x="838200" y="2807130"/>
            <a:ext cx="10515600" cy="321876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Narges </a:t>
            </a:r>
            <a:r>
              <a:rPr lang="en-US" sz="24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Armanfard</a:t>
            </a:r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, Professor 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Thi</a:t>
            </a:r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 Kieu Khanh Ho, PhD Candidate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Hadi Hojjati, PhD Candidate</a:t>
            </a:r>
          </a:p>
          <a:p>
            <a:pPr marL="0" indent="0" algn="ctr">
              <a:lnSpc>
                <a:spcPct val="100000"/>
              </a:lnSpc>
              <a:buNone/>
            </a:pPr>
            <a:endParaRPr lang="en-US" sz="2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McGill University</a:t>
            </a:r>
          </a:p>
          <a:p>
            <a:pPr marL="0" indent="0" algn="ctr">
              <a:buNone/>
            </a:pPr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Mila - Quebec AI Institute</a:t>
            </a:r>
          </a:p>
          <a:p>
            <a:pPr marL="0" indent="0" algn="ctr">
              <a:buNone/>
            </a:pPr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Montreal, QC, Canada</a:t>
            </a:r>
          </a:p>
          <a:p>
            <a:pPr marL="0" indent="0" algn="ctr">
              <a:buNone/>
            </a:pPr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Website: </a:t>
            </a:r>
            <a:r>
              <a:rPr lang="it-IT" sz="1600" u="sng" dirty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ismart.ece.mcgill.ca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EA886D5-8C76-75E1-BA2D-BF58767DBE2D}"/>
              </a:ext>
            </a:extLst>
          </p:cNvPr>
          <p:cNvCxnSpPr>
            <a:cxnSpLocks/>
          </p:cNvCxnSpPr>
          <p:nvPr/>
        </p:nvCxnSpPr>
        <p:spPr>
          <a:xfrm>
            <a:off x="831850" y="248505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A8F0B64-ED7C-D946-2F71-053C106888E5}"/>
              </a:ext>
            </a:extLst>
          </p:cNvPr>
          <p:cNvGrpSpPr/>
          <p:nvPr/>
        </p:nvGrpSpPr>
        <p:grpSpPr>
          <a:xfrm>
            <a:off x="10863240" y="50180"/>
            <a:ext cx="1212017" cy="928924"/>
            <a:chOff x="10863240" y="50180"/>
            <a:chExt cx="1212017" cy="928924"/>
          </a:xfrm>
        </p:grpSpPr>
        <p:pic>
          <p:nvPicPr>
            <p:cNvPr id="67" name="Picture 6" descr="Icon&#10;&#10;Description automatically generated">
              <a:extLst>
                <a:ext uri="{FF2B5EF4-FFF2-40B4-BE49-F238E27FC236}">
                  <a16:creationId xmlns:a16="http://schemas.microsoft.com/office/drawing/2014/main" id="{C5F6F13D-BFAF-5CEA-D3E3-0E6F85D38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96960" y="50180"/>
              <a:ext cx="717396" cy="754566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718785B-AC3B-B6D7-361A-F0C99A7D366F}"/>
                </a:ext>
              </a:extLst>
            </p:cNvPr>
            <p:cNvSpPr txBox="1"/>
            <p:nvPr/>
          </p:nvSpPr>
          <p:spPr>
            <a:xfrm>
              <a:off x="10863240" y="702105"/>
              <a:ext cx="1212017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CA" sz="1200" b="1" i="0" err="1">
                  <a:solidFill>
                    <a:srgbClr val="980009"/>
                  </a:solidFill>
                  <a:effectLst/>
                  <a:latin typeface="Sitka Heading"/>
                  <a:cs typeface="Times New Roman"/>
                </a:rPr>
                <a:t>iSMART</a:t>
              </a:r>
              <a:r>
                <a:rPr lang="en-CA" sz="1200" b="1" i="0" dirty="0">
                  <a:solidFill>
                    <a:srgbClr val="980009"/>
                  </a:solidFill>
                  <a:effectLst/>
                  <a:latin typeface="Sitka Heading"/>
                  <a:cs typeface="Times New Roman"/>
                </a:rPr>
                <a:t> Lab</a:t>
              </a:r>
              <a:endParaRPr lang="en-CA" sz="1200" b="1" dirty="0">
                <a:solidFill>
                  <a:srgbClr val="980009"/>
                </a:solidFill>
                <a:latin typeface="Sitka Heading"/>
                <a:cs typeface="Times New Roman"/>
              </a:endParaRPr>
            </a:p>
          </p:txBody>
        </p:sp>
      </p:grpSp>
      <p:pic>
        <p:nvPicPr>
          <p:cNvPr id="75" name="Picture 74" descr="A blue and red triangle with a white leaf and a black background&#10;&#10;Description automatically generated">
            <a:extLst>
              <a:ext uri="{FF2B5EF4-FFF2-40B4-BE49-F238E27FC236}">
                <a16:creationId xmlns:a16="http://schemas.microsoft.com/office/drawing/2014/main" id="{A305AF07-E41B-0942-AFE2-102982F815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663" y="4895895"/>
            <a:ext cx="2135594" cy="1260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8F873B3-24BE-2DCA-CE2C-E5E5C06EED94}"/>
              </a:ext>
            </a:extLst>
          </p:cNvPr>
          <p:cNvGrpSpPr/>
          <p:nvPr/>
        </p:nvGrpSpPr>
        <p:grpSpPr>
          <a:xfrm>
            <a:off x="120271" y="217838"/>
            <a:ext cx="2844275" cy="611735"/>
            <a:chOff x="120271" y="217838"/>
            <a:chExt cx="2844275" cy="611735"/>
          </a:xfrm>
        </p:grpSpPr>
        <p:pic>
          <p:nvPicPr>
            <p:cNvPr id="72" name="Picture 2">
              <a:extLst>
                <a:ext uri="{FF2B5EF4-FFF2-40B4-BE49-F238E27FC236}">
                  <a16:creationId xmlns:a16="http://schemas.microsoft.com/office/drawing/2014/main" id="{76978194-B18B-A21C-96AF-9C181D1F51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5664" y="217838"/>
              <a:ext cx="1218882" cy="611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A red text on a white background&#10;&#10;Description automatically generated">
              <a:extLst>
                <a:ext uri="{FF2B5EF4-FFF2-40B4-BE49-F238E27FC236}">
                  <a16:creationId xmlns:a16="http://schemas.microsoft.com/office/drawing/2014/main" id="{146F0FAA-D6D2-2C2C-A923-04C0175A9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271" y="335507"/>
              <a:ext cx="1517438" cy="407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0265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E6FEF-6472-7B33-0910-CAB5C736B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C71E4C-0C34-35FE-A84D-367B65B5F4AB}"/>
              </a:ext>
            </a:extLst>
          </p:cNvPr>
          <p:cNvSpPr txBox="1"/>
          <p:nvPr/>
        </p:nvSpPr>
        <p:spPr>
          <a:xfrm>
            <a:off x="638149" y="1499722"/>
            <a:ext cx="11224457" cy="33303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b="1" dirty="0">
                <a:solidFill>
                  <a:srgbClr val="0070C0"/>
                </a:solidFill>
                <a:latin typeface="HELVETICA"/>
                <a:ea typeface="Roboto"/>
                <a:cs typeface="Times New Roman"/>
              </a:rPr>
              <a:t>- Requirement for handcrafting features and algorithms</a:t>
            </a:r>
          </a:p>
          <a:p>
            <a:pPr lvl="1" algn="just">
              <a:lnSpc>
                <a:spcPct val="200000"/>
              </a:lnSpc>
            </a:pPr>
            <a:r>
              <a:rPr lang="en-US" dirty="0">
                <a:latin typeface="HELVETICA"/>
                <a:ea typeface="Roboto"/>
                <a:cs typeface="Times New Roman"/>
              </a:rPr>
              <a:t>These models often fail on raw data and require feature engineering</a:t>
            </a:r>
          </a:p>
          <a:p>
            <a:pPr algn="just">
              <a:lnSpc>
                <a:spcPct val="200000"/>
              </a:lnSpc>
            </a:pPr>
            <a:r>
              <a:rPr lang="en-US" b="1" dirty="0">
                <a:solidFill>
                  <a:srgbClr val="0070C0"/>
                </a:solidFill>
                <a:latin typeface="HELVETICA"/>
                <a:ea typeface="Roboto"/>
                <a:cs typeface="Times New Roman"/>
              </a:rPr>
              <a:t>- Curse of Dimensionality</a:t>
            </a:r>
          </a:p>
          <a:p>
            <a:pPr lvl="1" algn="just">
              <a:lnSpc>
                <a:spcPct val="200000"/>
              </a:lnSpc>
            </a:pPr>
            <a:r>
              <a:rPr lang="en-US" dirty="0">
                <a:latin typeface="HELVETICA"/>
                <a:ea typeface="Roboto"/>
                <a:cs typeface="Times New Roman"/>
              </a:rPr>
              <a:t>Time series often consist of recordings from multiple sensors/sources</a:t>
            </a:r>
          </a:p>
          <a:p>
            <a:pPr algn="just">
              <a:lnSpc>
                <a:spcPct val="200000"/>
              </a:lnSpc>
            </a:pPr>
            <a:r>
              <a:rPr lang="en-US" b="1" dirty="0">
                <a:solidFill>
                  <a:srgbClr val="0070C0"/>
                </a:solidFill>
                <a:latin typeface="HELVETICA"/>
                <a:ea typeface="Roboto"/>
                <a:cs typeface="Times New Roman"/>
              </a:rPr>
              <a:t>- Scalability </a:t>
            </a:r>
          </a:p>
          <a:p>
            <a:pPr lvl="1" algn="just">
              <a:lnSpc>
                <a:spcPct val="200000"/>
              </a:lnSpc>
            </a:pPr>
            <a:r>
              <a:rPr lang="en-US" dirty="0">
                <a:latin typeface="HELVETICA"/>
                <a:ea typeface="Roboto"/>
                <a:cs typeface="Times New Roman"/>
              </a:rPr>
              <a:t>The number of features and input data affects the complexity of the model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B31C99-92BE-DE5E-B044-9A054AB6A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14" y="209666"/>
            <a:ext cx="7858257" cy="523396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latin typeface="HELVETICA"/>
                <a:cs typeface="Times New Roman"/>
              </a:rPr>
              <a:t>Traditional (Shallow) Methods - Challenges</a:t>
            </a:r>
            <a:endParaRPr lang="en-US" dirty="0">
              <a:latin typeface="HELVETICA"/>
              <a:cs typeface="HELVETICA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B567630-43D0-6BC8-A519-ACA1D93237FE}"/>
              </a:ext>
            </a:extLst>
          </p:cNvPr>
          <p:cNvCxnSpPr>
            <a:cxnSpLocks/>
          </p:cNvCxnSpPr>
          <p:nvPr/>
        </p:nvCxnSpPr>
        <p:spPr>
          <a:xfrm>
            <a:off x="465826" y="862642"/>
            <a:ext cx="11248846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0D18A80-9D27-48EF-382A-C96126A4AEBE}"/>
              </a:ext>
            </a:extLst>
          </p:cNvPr>
          <p:cNvGrpSpPr/>
          <p:nvPr/>
        </p:nvGrpSpPr>
        <p:grpSpPr>
          <a:xfrm>
            <a:off x="-2812" y="6477657"/>
            <a:ext cx="12194916" cy="389283"/>
            <a:chOff x="-2812" y="6477657"/>
            <a:chExt cx="12194916" cy="38928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E82CABE-5D9B-EEC6-186E-078E199558A0}"/>
                </a:ext>
              </a:extLst>
            </p:cNvPr>
            <p:cNvSpPr/>
            <p:nvPr/>
          </p:nvSpPr>
          <p:spPr>
            <a:xfrm>
              <a:off x="-2812" y="6496083"/>
              <a:ext cx="12194916" cy="365125"/>
            </a:xfrm>
            <a:prstGeom prst="rect">
              <a:avLst/>
            </a:prstGeom>
            <a:solidFill>
              <a:srgbClr val="767171"/>
            </a:solidFill>
            <a:ln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4D6968E-C30E-6810-DD7A-E5606A04D303}"/>
                </a:ext>
              </a:extLst>
            </p:cNvPr>
            <p:cNvSpPr/>
            <p:nvPr/>
          </p:nvSpPr>
          <p:spPr>
            <a:xfrm>
              <a:off x="11541071" y="6497608"/>
              <a:ext cx="651033" cy="363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Slide Number Placeholder 13">
              <a:extLst>
                <a:ext uri="{FF2B5EF4-FFF2-40B4-BE49-F238E27FC236}">
                  <a16:creationId xmlns:a16="http://schemas.microsoft.com/office/drawing/2014/main" id="{ECE7B3B5-8E49-86AD-CAAD-DF6E81E5933E}"/>
                </a:ext>
              </a:extLst>
            </p:cNvPr>
            <p:cNvSpPr txBox="1">
              <a:spLocks/>
            </p:cNvSpPr>
            <p:nvPr/>
          </p:nvSpPr>
          <p:spPr>
            <a:xfrm>
              <a:off x="11530956" y="6477657"/>
              <a:ext cx="483886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E5FB62D-3E43-4FF6-86F4-2C3D5ABF71F3}" type="slidenum">
                <a:rPr lang="en-CA" sz="1800" b="1" smtClean="0">
                  <a:solidFill>
                    <a:schemeClr val="tx1"/>
                  </a:solidFill>
                </a:rPr>
                <a:pPr/>
                <a:t>10</a:t>
              </a:fld>
              <a:endParaRPr lang="en-US" sz="1800" b="1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25BD5FC-FC16-0040-04C0-D4270870A71A}"/>
                </a:ext>
              </a:extLst>
            </p:cNvPr>
            <p:cNvSpPr txBox="1"/>
            <p:nvPr/>
          </p:nvSpPr>
          <p:spPr>
            <a:xfrm>
              <a:off x="93307" y="6497608"/>
              <a:ext cx="3088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iSMART</a:t>
              </a:r>
              <a:r>
                <a:rPr lang="en-US" b="1" dirty="0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 Lab – AAAI 24</a:t>
              </a:r>
              <a:endParaRPr lang="en-CA" dirty="0">
                <a:solidFill>
                  <a:schemeClr val="bg1"/>
                </a:solidFill>
                <a:ea typeface="Tahoma" panose="020B060403050404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AA2C20-2231-9F99-9124-E1E4CFE6803B}"/>
              </a:ext>
            </a:extLst>
          </p:cNvPr>
          <p:cNvGrpSpPr/>
          <p:nvPr/>
        </p:nvGrpSpPr>
        <p:grpSpPr>
          <a:xfrm>
            <a:off x="8142953" y="41318"/>
            <a:ext cx="3719653" cy="778297"/>
            <a:chOff x="8142953" y="41318"/>
            <a:chExt cx="3719653" cy="778297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415694ED-FCDC-5D4A-1481-188942A4A0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2953" y="155543"/>
              <a:ext cx="1073711" cy="538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AD2568C-CA01-F9E8-3F75-0CCC81618090}"/>
                </a:ext>
              </a:extLst>
            </p:cNvPr>
            <p:cNvGrpSpPr/>
            <p:nvPr/>
          </p:nvGrpSpPr>
          <p:grpSpPr>
            <a:xfrm>
              <a:off x="10810077" y="41318"/>
              <a:ext cx="1052529" cy="778297"/>
              <a:chOff x="10863240" y="50180"/>
              <a:chExt cx="1212017" cy="928924"/>
            </a:xfrm>
          </p:grpSpPr>
          <p:pic>
            <p:nvPicPr>
              <p:cNvPr id="17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52272FAA-D590-DA63-DE84-D1901CFA4F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96960" y="50180"/>
                <a:ext cx="717396" cy="754566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1FFFDDF-29B0-CC7C-335B-BC9D443E6FE5}"/>
                  </a:ext>
                </a:extLst>
              </p:cNvPr>
              <p:cNvSpPr txBox="1"/>
              <p:nvPr/>
            </p:nvSpPr>
            <p:spPr>
              <a:xfrm>
                <a:off x="10863240" y="702105"/>
                <a:ext cx="121201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CA" sz="1200" b="1" i="0" err="1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iSMART</a:t>
                </a:r>
                <a:r>
                  <a:rPr lang="en-CA" sz="1200" b="1" i="0" dirty="0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 Lab</a:t>
                </a:r>
                <a:endParaRPr lang="en-CA" sz="1200" b="1" dirty="0">
                  <a:solidFill>
                    <a:srgbClr val="980009"/>
                  </a:solidFill>
                  <a:latin typeface="Sitka Heading"/>
                  <a:cs typeface="Times New Roman"/>
                </a:endParaRPr>
              </a:p>
            </p:txBody>
          </p:sp>
        </p:grpSp>
        <p:pic>
          <p:nvPicPr>
            <p:cNvPr id="16" name="Picture 15" descr="A red text on a white background&#10;&#10;Description automatically generated">
              <a:extLst>
                <a:ext uri="{FF2B5EF4-FFF2-40B4-BE49-F238E27FC236}">
                  <a16:creationId xmlns:a16="http://schemas.microsoft.com/office/drawing/2014/main" id="{CAE493E3-3989-560F-33FD-E35C0E278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2639" y="266199"/>
              <a:ext cx="1517438" cy="407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5540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2D1EC-04A5-C8C1-02C8-50AA1C495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D574F781-CA99-3B0E-7FAD-26290A9869AE}"/>
              </a:ext>
            </a:extLst>
          </p:cNvPr>
          <p:cNvGrpSpPr/>
          <p:nvPr/>
        </p:nvGrpSpPr>
        <p:grpSpPr>
          <a:xfrm>
            <a:off x="-2812" y="6477657"/>
            <a:ext cx="12194916" cy="389283"/>
            <a:chOff x="-2812" y="6477657"/>
            <a:chExt cx="12194916" cy="38928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B20902E-F268-F49F-0F09-F1F7BF341400}"/>
                </a:ext>
              </a:extLst>
            </p:cNvPr>
            <p:cNvSpPr/>
            <p:nvPr/>
          </p:nvSpPr>
          <p:spPr>
            <a:xfrm>
              <a:off x="-2812" y="6496083"/>
              <a:ext cx="12194916" cy="365125"/>
            </a:xfrm>
            <a:prstGeom prst="rect">
              <a:avLst/>
            </a:prstGeom>
            <a:solidFill>
              <a:srgbClr val="767171"/>
            </a:solidFill>
            <a:ln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CBBAA6D-5B62-8B0A-EEA0-326C954DBCD9}"/>
                </a:ext>
              </a:extLst>
            </p:cNvPr>
            <p:cNvSpPr/>
            <p:nvPr/>
          </p:nvSpPr>
          <p:spPr>
            <a:xfrm>
              <a:off x="11541071" y="6497608"/>
              <a:ext cx="651033" cy="363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Slide Number Placeholder 13">
              <a:extLst>
                <a:ext uri="{FF2B5EF4-FFF2-40B4-BE49-F238E27FC236}">
                  <a16:creationId xmlns:a16="http://schemas.microsoft.com/office/drawing/2014/main" id="{19AA387A-1F39-424E-10D8-AF334FADD5F6}"/>
                </a:ext>
              </a:extLst>
            </p:cNvPr>
            <p:cNvSpPr txBox="1">
              <a:spLocks/>
            </p:cNvSpPr>
            <p:nvPr/>
          </p:nvSpPr>
          <p:spPr>
            <a:xfrm>
              <a:off x="11530956" y="6477657"/>
              <a:ext cx="483886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E5FB62D-3E43-4FF6-86F4-2C3D5ABF71F3}" type="slidenum">
                <a:rPr lang="en-CA" sz="1800" b="1" smtClean="0">
                  <a:solidFill>
                    <a:schemeClr val="tx1"/>
                  </a:solidFill>
                </a:rPr>
                <a:pPr/>
                <a:t>11</a:t>
              </a:fld>
              <a:endParaRPr lang="en-US" sz="1800" b="1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C8BCCE1-F38A-FA0F-38CA-77B266A48270}"/>
                </a:ext>
              </a:extLst>
            </p:cNvPr>
            <p:cNvSpPr txBox="1"/>
            <p:nvPr/>
          </p:nvSpPr>
          <p:spPr>
            <a:xfrm>
              <a:off x="93307" y="6497608"/>
              <a:ext cx="3088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iSMART</a:t>
              </a:r>
              <a:r>
                <a:rPr lang="en-US" b="1" dirty="0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 Lab – AAAI 24</a:t>
              </a:r>
              <a:endParaRPr lang="en-CA" dirty="0">
                <a:solidFill>
                  <a:schemeClr val="bg1"/>
                </a:solidFill>
                <a:ea typeface="Tahoma" panose="020B060403050404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A073E893-0B55-F3ED-D3EF-94EF622EB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232" y="2269140"/>
            <a:ext cx="11315124" cy="130086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HELVETICA" panose="020B0604020202020204" pitchFamily="34" charset="0"/>
                <a:cs typeface="HELVETICA" panose="020B0604020202020204" pitchFamily="34" charset="0"/>
              </a:rPr>
              <a:t>Deep Learning and TSAD: </a:t>
            </a:r>
            <a:br>
              <a:rPr lang="en-US" sz="40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4000" b="1" dirty="0">
                <a:latin typeface="HELVETICA" panose="020B0604020202020204" pitchFamily="34" charset="0"/>
                <a:cs typeface="HELVETICA" panose="020B0604020202020204" pitchFamily="34" charset="0"/>
              </a:rPr>
              <a:t>A Tale of Triumph and Turmoil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6B661C-89CC-92BB-DFB6-5741149759A5}"/>
              </a:ext>
            </a:extLst>
          </p:cNvPr>
          <p:cNvCxnSpPr>
            <a:cxnSpLocks/>
          </p:cNvCxnSpPr>
          <p:nvPr/>
        </p:nvCxnSpPr>
        <p:spPr>
          <a:xfrm>
            <a:off x="694963" y="3690476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blue and red triangle with a white leaf and a black background&#10;&#10;Description automatically generated">
            <a:extLst>
              <a:ext uri="{FF2B5EF4-FFF2-40B4-BE49-F238E27FC236}">
                <a16:creationId xmlns:a16="http://schemas.microsoft.com/office/drawing/2014/main" id="{941C6668-1E32-CD31-91EE-798C3F30F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663" y="4895895"/>
            <a:ext cx="2135594" cy="1260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5682091-6888-0F18-3AA3-24B954328BE4}"/>
              </a:ext>
            </a:extLst>
          </p:cNvPr>
          <p:cNvGrpSpPr/>
          <p:nvPr/>
        </p:nvGrpSpPr>
        <p:grpSpPr>
          <a:xfrm>
            <a:off x="10863240" y="50180"/>
            <a:ext cx="1212017" cy="928924"/>
            <a:chOff x="10863240" y="50180"/>
            <a:chExt cx="1212017" cy="928924"/>
          </a:xfrm>
        </p:grpSpPr>
        <p:pic>
          <p:nvPicPr>
            <p:cNvPr id="7" name="Picture 6" descr="Icon&#10;&#10;Description automatically generated">
              <a:extLst>
                <a:ext uri="{FF2B5EF4-FFF2-40B4-BE49-F238E27FC236}">
                  <a16:creationId xmlns:a16="http://schemas.microsoft.com/office/drawing/2014/main" id="{9779DB3C-C865-444A-2B06-98AE05CA4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96960" y="50180"/>
              <a:ext cx="717396" cy="75456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F4E45CA-058B-7283-0DE8-E4743727AFF4}"/>
                </a:ext>
              </a:extLst>
            </p:cNvPr>
            <p:cNvSpPr txBox="1"/>
            <p:nvPr/>
          </p:nvSpPr>
          <p:spPr>
            <a:xfrm>
              <a:off x="10863240" y="702105"/>
              <a:ext cx="1212017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CA" sz="1200" b="1" i="0" err="1">
                  <a:solidFill>
                    <a:srgbClr val="980009"/>
                  </a:solidFill>
                  <a:effectLst/>
                  <a:latin typeface="Sitka Heading"/>
                  <a:cs typeface="Times New Roman"/>
                </a:rPr>
                <a:t>iSMART</a:t>
              </a:r>
              <a:r>
                <a:rPr lang="en-CA" sz="1200" b="1" i="0" dirty="0">
                  <a:solidFill>
                    <a:srgbClr val="980009"/>
                  </a:solidFill>
                  <a:effectLst/>
                  <a:latin typeface="Sitka Heading"/>
                  <a:cs typeface="Times New Roman"/>
                </a:rPr>
                <a:t> Lab</a:t>
              </a:r>
              <a:endParaRPr lang="en-CA" sz="1200" b="1" dirty="0">
                <a:solidFill>
                  <a:srgbClr val="980009"/>
                </a:solidFill>
                <a:latin typeface="Sitka Heading"/>
                <a:cs typeface="Times New Roman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79D4B32-6599-F45F-5712-83A65F7EF95B}"/>
              </a:ext>
            </a:extLst>
          </p:cNvPr>
          <p:cNvGrpSpPr/>
          <p:nvPr/>
        </p:nvGrpSpPr>
        <p:grpSpPr>
          <a:xfrm>
            <a:off x="120271" y="217838"/>
            <a:ext cx="2844275" cy="611735"/>
            <a:chOff x="120271" y="217838"/>
            <a:chExt cx="2844275" cy="611735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739CCFF7-1A00-465A-BF9D-7F8FDAD1D7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5664" y="217838"/>
              <a:ext cx="1218882" cy="611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 descr="A red text on a white background&#10;&#10;Description automatically generated">
              <a:extLst>
                <a:ext uri="{FF2B5EF4-FFF2-40B4-BE49-F238E27FC236}">
                  <a16:creationId xmlns:a16="http://schemas.microsoft.com/office/drawing/2014/main" id="{661802B5-8FC7-0A9C-52F5-FED8FC3A5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271" y="335507"/>
              <a:ext cx="1517438" cy="407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2492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AC952-57E2-A2E1-ABAE-FA71321DC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39991-982B-F6CD-8B64-105FFB5D1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14" y="209666"/>
            <a:ext cx="7858257" cy="523396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latin typeface="HELVETICA"/>
                <a:cs typeface="Times New Roman"/>
              </a:rPr>
              <a:t>Deep Learning for TSAD</a:t>
            </a:r>
            <a:endParaRPr lang="en-US" dirty="0">
              <a:latin typeface="HELVETICA"/>
              <a:cs typeface="HELVETICA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664CF2E-DD7B-A7D3-6DB1-AEE531085F27}"/>
              </a:ext>
            </a:extLst>
          </p:cNvPr>
          <p:cNvCxnSpPr>
            <a:cxnSpLocks/>
          </p:cNvCxnSpPr>
          <p:nvPr/>
        </p:nvCxnSpPr>
        <p:spPr>
          <a:xfrm>
            <a:off x="465826" y="862642"/>
            <a:ext cx="11248846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8787E37-DC64-0537-A68B-6096A5095A0E}"/>
              </a:ext>
            </a:extLst>
          </p:cNvPr>
          <p:cNvGrpSpPr/>
          <p:nvPr/>
        </p:nvGrpSpPr>
        <p:grpSpPr>
          <a:xfrm>
            <a:off x="-2812" y="6477657"/>
            <a:ext cx="12194916" cy="389283"/>
            <a:chOff x="-2812" y="6477657"/>
            <a:chExt cx="12194916" cy="38928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6CF8864-0B77-A45E-3A1E-6D3453D4B16C}"/>
                </a:ext>
              </a:extLst>
            </p:cNvPr>
            <p:cNvSpPr/>
            <p:nvPr/>
          </p:nvSpPr>
          <p:spPr>
            <a:xfrm>
              <a:off x="-2812" y="6496083"/>
              <a:ext cx="12194916" cy="365125"/>
            </a:xfrm>
            <a:prstGeom prst="rect">
              <a:avLst/>
            </a:prstGeom>
            <a:solidFill>
              <a:srgbClr val="767171"/>
            </a:solidFill>
            <a:ln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D5093E-9EE6-5184-C79C-5CA40C78EAE9}"/>
                </a:ext>
              </a:extLst>
            </p:cNvPr>
            <p:cNvSpPr/>
            <p:nvPr/>
          </p:nvSpPr>
          <p:spPr>
            <a:xfrm>
              <a:off x="11541071" y="6497608"/>
              <a:ext cx="651033" cy="363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Slide Number Placeholder 13">
              <a:extLst>
                <a:ext uri="{FF2B5EF4-FFF2-40B4-BE49-F238E27FC236}">
                  <a16:creationId xmlns:a16="http://schemas.microsoft.com/office/drawing/2014/main" id="{D846F1F6-6956-B534-77F1-A5A1F0F8008F}"/>
                </a:ext>
              </a:extLst>
            </p:cNvPr>
            <p:cNvSpPr txBox="1">
              <a:spLocks/>
            </p:cNvSpPr>
            <p:nvPr/>
          </p:nvSpPr>
          <p:spPr>
            <a:xfrm>
              <a:off x="11530956" y="6477657"/>
              <a:ext cx="483886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E5FB62D-3E43-4FF6-86F4-2C3D5ABF71F3}" type="slidenum">
                <a:rPr lang="en-CA" sz="1800" b="1" smtClean="0">
                  <a:solidFill>
                    <a:schemeClr val="tx1"/>
                  </a:solidFill>
                </a:rPr>
                <a:pPr/>
                <a:t>12</a:t>
              </a:fld>
              <a:endParaRPr lang="en-US" sz="1800" b="1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C5C6522-AD8C-4FF4-847F-96F356E94A07}"/>
                </a:ext>
              </a:extLst>
            </p:cNvPr>
            <p:cNvSpPr txBox="1"/>
            <p:nvPr/>
          </p:nvSpPr>
          <p:spPr>
            <a:xfrm>
              <a:off x="93307" y="6497608"/>
              <a:ext cx="3088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iSMART</a:t>
              </a:r>
              <a:r>
                <a:rPr lang="en-US" b="1" dirty="0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 Lab – AAAI 24</a:t>
              </a:r>
              <a:endParaRPr lang="en-CA" dirty="0">
                <a:solidFill>
                  <a:schemeClr val="bg1"/>
                </a:solidFill>
                <a:ea typeface="Tahoma" panose="020B060403050404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4AD4B59-7A8A-F86A-C0E8-4653562A3937}"/>
              </a:ext>
            </a:extLst>
          </p:cNvPr>
          <p:cNvSpPr txBox="1"/>
          <p:nvPr/>
        </p:nvSpPr>
        <p:spPr>
          <a:xfrm>
            <a:off x="677771" y="1214215"/>
            <a:ext cx="10954605" cy="4651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1" dirty="0">
                <a:latin typeface="HELVETICA"/>
                <a:ea typeface="Roboto"/>
                <a:cs typeface="Times New Roman"/>
              </a:rPr>
              <a:t>Hierarchical Feature Learning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HELVETICA"/>
                <a:ea typeface="Roboto"/>
                <a:cs typeface="Times New Roman"/>
              </a:rPr>
              <a:t> 	Deep models can automatically learn hierarchical representations of features.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1" dirty="0">
                <a:latin typeface="HELVETICA"/>
                <a:ea typeface="Roboto"/>
                <a:cs typeface="Times New Roman"/>
              </a:rPr>
              <a:t>Capturing Complex Patterns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HELVETICA"/>
                <a:ea typeface="Roboto"/>
                <a:cs typeface="Times New Roman"/>
              </a:rPr>
              <a:t>	They are capable of capturing and modelling non-linear relationships.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1" dirty="0">
                <a:latin typeface="HELVETICA"/>
                <a:ea typeface="Roboto"/>
                <a:cs typeface="Times New Roman"/>
              </a:rPr>
              <a:t>Temporal Abstraction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HELVETICA"/>
                <a:ea typeface="Roboto"/>
                <a:cs typeface="Times New Roman"/>
              </a:rPr>
              <a:t>	Some deep models like RNNs are designed to capture temporal dependencies.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1" dirty="0">
                <a:latin typeface="HELVETICA"/>
                <a:ea typeface="Roboto"/>
                <a:cs typeface="Times New Roman"/>
              </a:rPr>
              <a:t>Adaption to New Data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HELVETICA"/>
                <a:ea typeface="Roboto"/>
                <a:cs typeface="Times New Roman"/>
              </a:rPr>
              <a:t>	Allows leveraging knowledge gained from one domain to improve</a:t>
            </a:r>
            <a:endParaRPr lang="en-US" sz="2000" dirty="0">
              <a:latin typeface="HELVETICA" panose="020B0604020202020204" pitchFamily="34" charset="0"/>
              <a:ea typeface="Roboto"/>
              <a:cs typeface="HELVETICA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1" dirty="0">
                <a:latin typeface="HELVETICA"/>
                <a:ea typeface="Roboto"/>
                <a:cs typeface="Times New Roman"/>
              </a:rPr>
              <a:t>Robustness to Noise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HELVETICA"/>
                <a:ea typeface="Roboto"/>
                <a:cs typeface="Times New Roman"/>
              </a:rPr>
              <a:t>	Deep learning models are often robust to noise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CA3995-A016-8725-D151-77F3109D10A7}"/>
              </a:ext>
            </a:extLst>
          </p:cNvPr>
          <p:cNvGrpSpPr/>
          <p:nvPr/>
        </p:nvGrpSpPr>
        <p:grpSpPr>
          <a:xfrm>
            <a:off x="8142953" y="41318"/>
            <a:ext cx="3719653" cy="778297"/>
            <a:chOff x="8142953" y="41318"/>
            <a:chExt cx="3719653" cy="778297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643FA900-BEFC-E45F-79D3-2FCC1339F8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2953" y="155543"/>
              <a:ext cx="1073711" cy="538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1D88B7C-F9D9-7482-7DFC-821563169D88}"/>
                </a:ext>
              </a:extLst>
            </p:cNvPr>
            <p:cNvGrpSpPr/>
            <p:nvPr/>
          </p:nvGrpSpPr>
          <p:grpSpPr>
            <a:xfrm>
              <a:off x="10810077" y="41318"/>
              <a:ext cx="1052529" cy="778297"/>
              <a:chOff x="10863240" y="50180"/>
              <a:chExt cx="1212017" cy="928924"/>
            </a:xfrm>
          </p:grpSpPr>
          <p:pic>
            <p:nvPicPr>
              <p:cNvPr id="17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3F4BA774-C40D-1005-0988-417E2E5AF9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96960" y="50180"/>
                <a:ext cx="717396" cy="754566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82AE1CF-1E45-29CB-874B-65A9D9F656F1}"/>
                  </a:ext>
                </a:extLst>
              </p:cNvPr>
              <p:cNvSpPr txBox="1"/>
              <p:nvPr/>
            </p:nvSpPr>
            <p:spPr>
              <a:xfrm>
                <a:off x="10863240" y="702105"/>
                <a:ext cx="121201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CA" sz="1200" b="1" i="0" err="1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iSMART</a:t>
                </a:r>
                <a:r>
                  <a:rPr lang="en-CA" sz="1200" b="1" i="0" dirty="0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 Lab</a:t>
                </a:r>
                <a:endParaRPr lang="en-CA" sz="1200" b="1" dirty="0">
                  <a:solidFill>
                    <a:srgbClr val="980009"/>
                  </a:solidFill>
                  <a:latin typeface="Sitka Heading"/>
                  <a:cs typeface="Times New Roman"/>
                </a:endParaRPr>
              </a:p>
            </p:txBody>
          </p:sp>
        </p:grpSp>
        <p:pic>
          <p:nvPicPr>
            <p:cNvPr id="16" name="Picture 15" descr="A red text on a white background&#10;&#10;Description automatically generated">
              <a:extLst>
                <a:ext uri="{FF2B5EF4-FFF2-40B4-BE49-F238E27FC236}">
                  <a16:creationId xmlns:a16="http://schemas.microsoft.com/office/drawing/2014/main" id="{84FC92CF-8830-4E2A-0241-9EA48F4FE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2639" y="266199"/>
              <a:ext cx="1517438" cy="407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2432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8E714-BE9F-A9BA-9D76-007A50ED1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2521C-C22B-454F-F592-2E6E15AE3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14" y="209666"/>
            <a:ext cx="7858257" cy="523396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latin typeface="HELVETICA"/>
                <a:cs typeface="Times New Roman"/>
              </a:rPr>
              <a:t>Deep Learning for TSAD</a:t>
            </a:r>
            <a:endParaRPr lang="en-US" dirty="0">
              <a:latin typeface="HELVETICA"/>
              <a:cs typeface="HELVETICA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A2F39A5-9B5A-02A8-8C8E-F3A52BC5F2EA}"/>
              </a:ext>
            </a:extLst>
          </p:cNvPr>
          <p:cNvCxnSpPr>
            <a:cxnSpLocks/>
          </p:cNvCxnSpPr>
          <p:nvPr/>
        </p:nvCxnSpPr>
        <p:spPr>
          <a:xfrm>
            <a:off x="465826" y="862642"/>
            <a:ext cx="11248846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A292743-6D6E-30CD-B9EC-FC5809BC6654}"/>
              </a:ext>
            </a:extLst>
          </p:cNvPr>
          <p:cNvGrpSpPr/>
          <p:nvPr/>
        </p:nvGrpSpPr>
        <p:grpSpPr>
          <a:xfrm>
            <a:off x="-2812" y="6477657"/>
            <a:ext cx="12194916" cy="389283"/>
            <a:chOff x="-2812" y="6477657"/>
            <a:chExt cx="12194916" cy="38928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E588263-5E22-9A10-6A27-D646D5EEC2B2}"/>
                </a:ext>
              </a:extLst>
            </p:cNvPr>
            <p:cNvSpPr/>
            <p:nvPr/>
          </p:nvSpPr>
          <p:spPr>
            <a:xfrm>
              <a:off x="-2812" y="6496083"/>
              <a:ext cx="12194916" cy="365125"/>
            </a:xfrm>
            <a:prstGeom prst="rect">
              <a:avLst/>
            </a:prstGeom>
            <a:solidFill>
              <a:srgbClr val="767171"/>
            </a:solidFill>
            <a:ln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11AE5F9-2FE8-F887-F123-606B8B443263}"/>
                </a:ext>
              </a:extLst>
            </p:cNvPr>
            <p:cNvSpPr/>
            <p:nvPr/>
          </p:nvSpPr>
          <p:spPr>
            <a:xfrm>
              <a:off x="11541071" y="6497608"/>
              <a:ext cx="651033" cy="363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Slide Number Placeholder 13">
              <a:extLst>
                <a:ext uri="{FF2B5EF4-FFF2-40B4-BE49-F238E27FC236}">
                  <a16:creationId xmlns:a16="http://schemas.microsoft.com/office/drawing/2014/main" id="{AEC07FBB-7F78-9F79-3B7D-B2B5CB6BDB48}"/>
                </a:ext>
              </a:extLst>
            </p:cNvPr>
            <p:cNvSpPr txBox="1">
              <a:spLocks/>
            </p:cNvSpPr>
            <p:nvPr/>
          </p:nvSpPr>
          <p:spPr>
            <a:xfrm>
              <a:off x="11530956" y="6477657"/>
              <a:ext cx="483886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E5FB62D-3E43-4FF6-86F4-2C3D5ABF71F3}" type="slidenum">
                <a:rPr lang="en-CA" sz="1800" b="1" smtClean="0">
                  <a:solidFill>
                    <a:schemeClr val="tx1"/>
                  </a:solidFill>
                </a:rPr>
                <a:pPr/>
                <a:t>13</a:t>
              </a:fld>
              <a:endParaRPr lang="en-US" sz="1800" b="1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9118690-4C70-5E7E-55A3-15AB856B379C}"/>
                </a:ext>
              </a:extLst>
            </p:cNvPr>
            <p:cNvSpPr txBox="1"/>
            <p:nvPr/>
          </p:nvSpPr>
          <p:spPr>
            <a:xfrm>
              <a:off x="93307" y="6497608"/>
              <a:ext cx="3088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iSMART</a:t>
              </a:r>
              <a:r>
                <a:rPr lang="en-US" b="1" dirty="0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 Lab – AAAI 24</a:t>
              </a:r>
              <a:endParaRPr lang="en-CA" dirty="0">
                <a:solidFill>
                  <a:schemeClr val="bg1"/>
                </a:solidFill>
                <a:ea typeface="Tahoma" panose="020B060403050404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1FEC72F-374E-A811-681C-EB92FD06E7DB}"/>
              </a:ext>
            </a:extLst>
          </p:cNvPr>
          <p:cNvSpPr txBox="1"/>
          <p:nvPr/>
        </p:nvSpPr>
        <p:spPr>
          <a:xfrm>
            <a:off x="5795210" y="2807368"/>
            <a:ext cx="210552" cy="2005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14" name="Picture 13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0D38B607-2DD4-E615-6BE5-2BC3C6B4D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82" y="1454371"/>
            <a:ext cx="1909169" cy="81615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483655-61C9-C5C0-61E2-BCA97931860D}"/>
              </a:ext>
            </a:extLst>
          </p:cNvPr>
          <p:cNvCxnSpPr>
            <a:cxnSpLocks/>
          </p:cNvCxnSpPr>
          <p:nvPr/>
        </p:nvCxnSpPr>
        <p:spPr>
          <a:xfrm>
            <a:off x="2651644" y="1914288"/>
            <a:ext cx="204158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diagram of a block diagram&#10;&#10;Description automatically generated">
            <a:extLst>
              <a:ext uri="{FF2B5EF4-FFF2-40B4-BE49-F238E27FC236}">
                <a16:creationId xmlns:a16="http://schemas.microsoft.com/office/drawing/2014/main" id="{2F30358E-7BB8-9F10-55F4-735C6220E6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5" b="24412"/>
          <a:stretch/>
        </p:blipFill>
        <p:spPr>
          <a:xfrm>
            <a:off x="4857824" y="1150789"/>
            <a:ext cx="3847438" cy="152699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6A3EB44-BC93-18E1-C630-03713048F8F4}"/>
              </a:ext>
            </a:extLst>
          </p:cNvPr>
          <p:cNvCxnSpPr>
            <a:cxnSpLocks/>
          </p:cNvCxnSpPr>
          <p:nvPr/>
        </p:nvCxnSpPr>
        <p:spPr>
          <a:xfrm>
            <a:off x="8418460" y="1914288"/>
            <a:ext cx="70978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29766EB-E36E-9DC5-4CA6-30F6AF3CACD6}"/>
              </a:ext>
            </a:extLst>
          </p:cNvPr>
          <p:cNvSpPr/>
          <p:nvPr/>
        </p:nvSpPr>
        <p:spPr>
          <a:xfrm>
            <a:off x="9584573" y="1419297"/>
            <a:ext cx="2019163" cy="7478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ysClr val="windowText" lastClr="000000"/>
                </a:solidFill>
              </a:rPr>
              <a:t>Raw Anomaly Score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105D6C8-A774-20DD-0BDD-875B048D8B83}"/>
              </a:ext>
            </a:extLst>
          </p:cNvPr>
          <p:cNvCxnSpPr>
            <a:cxnSpLocks/>
          </p:cNvCxnSpPr>
          <p:nvPr/>
        </p:nvCxnSpPr>
        <p:spPr>
          <a:xfrm>
            <a:off x="10555340" y="2293739"/>
            <a:ext cx="0" cy="4861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61786E6-61A0-7CF9-6DDA-890E1C863FBF}"/>
              </a:ext>
            </a:extLst>
          </p:cNvPr>
          <p:cNvSpPr/>
          <p:nvPr/>
        </p:nvSpPr>
        <p:spPr>
          <a:xfrm>
            <a:off x="9584573" y="2862258"/>
            <a:ext cx="2019163" cy="7478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ysClr val="windowText" lastClr="000000"/>
                </a:solidFill>
              </a:rPr>
              <a:t>Filtering the Score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656FCD0-E5AB-0839-6A96-43A5BDBD0297}"/>
              </a:ext>
            </a:extLst>
          </p:cNvPr>
          <p:cNvCxnSpPr>
            <a:cxnSpLocks/>
          </p:cNvCxnSpPr>
          <p:nvPr/>
        </p:nvCxnSpPr>
        <p:spPr>
          <a:xfrm>
            <a:off x="10555340" y="3708529"/>
            <a:ext cx="0" cy="4861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09BD549-F813-8C7D-19FD-E0628CF64AEE}"/>
              </a:ext>
            </a:extLst>
          </p:cNvPr>
          <p:cNvSpPr/>
          <p:nvPr/>
        </p:nvSpPr>
        <p:spPr>
          <a:xfrm>
            <a:off x="9584573" y="4277048"/>
            <a:ext cx="2019163" cy="7478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ysClr val="windowText" lastClr="000000"/>
                </a:solidFill>
              </a:rPr>
              <a:t>Thresholding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3590B67-B6BD-FF02-B34F-7EC75158C149}"/>
              </a:ext>
            </a:extLst>
          </p:cNvPr>
          <p:cNvCxnSpPr>
            <a:cxnSpLocks/>
          </p:cNvCxnSpPr>
          <p:nvPr/>
        </p:nvCxnSpPr>
        <p:spPr>
          <a:xfrm flipH="1" flipV="1">
            <a:off x="8631936" y="4645152"/>
            <a:ext cx="6417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6787241-DF80-BAA3-7BEF-EF2DD8D31625}"/>
              </a:ext>
            </a:extLst>
          </p:cNvPr>
          <p:cNvSpPr/>
          <p:nvPr/>
        </p:nvSpPr>
        <p:spPr>
          <a:xfrm>
            <a:off x="6399297" y="4273966"/>
            <a:ext cx="2019163" cy="7478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ysClr val="windowText" lastClr="000000"/>
                </a:solidFill>
              </a:rPr>
              <a:t>Label Assignment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8D539E8-782F-CD46-5ECF-DFD712163805}"/>
              </a:ext>
            </a:extLst>
          </p:cNvPr>
          <p:cNvCxnSpPr>
            <a:cxnSpLocks/>
          </p:cNvCxnSpPr>
          <p:nvPr/>
        </p:nvCxnSpPr>
        <p:spPr>
          <a:xfrm flipH="1" flipV="1">
            <a:off x="5593343" y="4626337"/>
            <a:ext cx="6417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E398514-0894-463A-CE03-4328477A3921}"/>
              </a:ext>
            </a:extLst>
          </p:cNvPr>
          <p:cNvSpPr/>
          <p:nvPr/>
        </p:nvSpPr>
        <p:spPr>
          <a:xfrm>
            <a:off x="3351297" y="4264558"/>
            <a:ext cx="2019163" cy="7478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CA">
                <a:solidFill>
                  <a:sysClr val="windowText" lastClr="000000"/>
                </a:solidFill>
                <a:cs typeface="Calibri"/>
              </a:rPr>
              <a:t>Evaluation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85119F-F1B2-9F82-645E-F7D78BFDBA72}"/>
              </a:ext>
            </a:extLst>
          </p:cNvPr>
          <p:cNvSpPr/>
          <p:nvPr/>
        </p:nvSpPr>
        <p:spPr>
          <a:xfrm>
            <a:off x="5242185" y="3305004"/>
            <a:ext cx="1341830" cy="7478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CA" dirty="0">
                <a:solidFill>
                  <a:sysClr val="windowText" lastClr="000000"/>
                </a:solidFill>
                <a:cs typeface="Calibri"/>
              </a:rPr>
              <a:t>Label Adjustment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40A83-9F50-AF65-E5A1-96D6931FC0F3}"/>
              </a:ext>
            </a:extLst>
          </p:cNvPr>
          <p:cNvSpPr txBox="1"/>
          <p:nvPr/>
        </p:nvSpPr>
        <p:spPr>
          <a:xfrm>
            <a:off x="1102701" y="2363056"/>
            <a:ext cx="859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latin typeface="HELVETICA" panose="020B0604020202020204" pitchFamily="34" charset="0"/>
                <a:cs typeface="HELVETICA" panose="020B0604020202020204" pitchFamily="34" charset="0"/>
              </a:rPr>
              <a:t>Input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65BF5A3-9F63-0BFA-3E69-0C465E175761}"/>
              </a:ext>
            </a:extLst>
          </p:cNvPr>
          <p:cNvSpPr/>
          <p:nvPr/>
        </p:nvSpPr>
        <p:spPr>
          <a:xfrm>
            <a:off x="2865699" y="1084375"/>
            <a:ext cx="1613477" cy="5301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CA" dirty="0">
                <a:solidFill>
                  <a:sysClr val="windowText" lastClr="000000"/>
                </a:solidFill>
                <a:cs typeface="Calibri"/>
              </a:rPr>
              <a:t>Segmentation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ACDB83B-0D41-13D8-5BE8-B548BDEA18D4}"/>
              </a:ext>
            </a:extLst>
          </p:cNvPr>
          <p:cNvGrpSpPr/>
          <p:nvPr/>
        </p:nvGrpSpPr>
        <p:grpSpPr>
          <a:xfrm>
            <a:off x="8142953" y="41318"/>
            <a:ext cx="3719653" cy="778297"/>
            <a:chOff x="8142953" y="41318"/>
            <a:chExt cx="3719653" cy="778297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D5DE5291-9315-E5C3-D714-F4AE9317BF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2953" y="155543"/>
              <a:ext cx="1073711" cy="538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820FA03-D597-7D67-624C-CEE8B0ABB9E4}"/>
                </a:ext>
              </a:extLst>
            </p:cNvPr>
            <p:cNvGrpSpPr/>
            <p:nvPr/>
          </p:nvGrpSpPr>
          <p:grpSpPr>
            <a:xfrm>
              <a:off x="10810077" y="41318"/>
              <a:ext cx="1052529" cy="778297"/>
              <a:chOff x="10863240" y="50180"/>
              <a:chExt cx="1212017" cy="928924"/>
            </a:xfrm>
          </p:grpSpPr>
          <p:pic>
            <p:nvPicPr>
              <p:cNvPr id="34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09E5BE0B-D9DF-A925-104C-C36E59939E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96960" y="50180"/>
                <a:ext cx="717396" cy="754566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434E76D-7B15-4ACF-327B-8154C9B6C8A5}"/>
                  </a:ext>
                </a:extLst>
              </p:cNvPr>
              <p:cNvSpPr txBox="1"/>
              <p:nvPr/>
            </p:nvSpPr>
            <p:spPr>
              <a:xfrm>
                <a:off x="10863240" y="702105"/>
                <a:ext cx="121201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CA" sz="1200" b="1" i="0" err="1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iSMART</a:t>
                </a:r>
                <a:r>
                  <a:rPr lang="en-CA" sz="1200" b="1" i="0" dirty="0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 Lab</a:t>
                </a:r>
                <a:endParaRPr lang="en-CA" sz="1200" b="1" dirty="0">
                  <a:solidFill>
                    <a:srgbClr val="980009"/>
                  </a:solidFill>
                  <a:latin typeface="Sitka Heading"/>
                  <a:cs typeface="Times New Roman"/>
                </a:endParaRPr>
              </a:p>
            </p:txBody>
          </p:sp>
        </p:grpSp>
        <p:pic>
          <p:nvPicPr>
            <p:cNvPr id="33" name="Picture 32" descr="A red text on a white background&#10;&#10;Description automatically generated">
              <a:extLst>
                <a:ext uri="{FF2B5EF4-FFF2-40B4-BE49-F238E27FC236}">
                  <a16:creationId xmlns:a16="http://schemas.microsoft.com/office/drawing/2014/main" id="{A4861404-04C0-4581-C49D-070ED504C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2639" y="266199"/>
              <a:ext cx="1517438" cy="407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7351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BCB39-0893-08AA-70F3-09146C523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A661A-64C3-7C66-CB82-5E727B93C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14" y="209666"/>
            <a:ext cx="7652739" cy="463863"/>
          </a:xfrm>
        </p:spPr>
        <p:txBody>
          <a:bodyPr>
            <a:noAutofit/>
          </a:bodyPr>
          <a:lstStyle/>
          <a:p>
            <a:r>
              <a:rPr lang="en-US" sz="2500" b="1" dirty="0">
                <a:latin typeface="HELVETICA"/>
                <a:cs typeface="Times New Roman"/>
              </a:rPr>
              <a:t>Researchers’ Playground: Handpicking Datasets</a:t>
            </a:r>
            <a:endParaRPr lang="en-US" sz="2500" dirty="0">
              <a:latin typeface="HELVETICA"/>
              <a:cs typeface="HELVETICA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9E02C13-6387-C8CC-C706-F33613EDBBC9}"/>
              </a:ext>
            </a:extLst>
          </p:cNvPr>
          <p:cNvCxnSpPr>
            <a:cxnSpLocks/>
          </p:cNvCxnSpPr>
          <p:nvPr/>
        </p:nvCxnSpPr>
        <p:spPr>
          <a:xfrm>
            <a:off x="465826" y="862642"/>
            <a:ext cx="11248846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68927C7-6746-ED19-B40A-DF43FB015C97}"/>
              </a:ext>
            </a:extLst>
          </p:cNvPr>
          <p:cNvGrpSpPr/>
          <p:nvPr/>
        </p:nvGrpSpPr>
        <p:grpSpPr>
          <a:xfrm>
            <a:off x="-2812" y="6477657"/>
            <a:ext cx="12194916" cy="389283"/>
            <a:chOff x="-2812" y="6477657"/>
            <a:chExt cx="12194916" cy="38928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DA23B1C-67D1-83AA-351C-70D868C54918}"/>
                </a:ext>
              </a:extLst>
            </p:cNvPr>
            <p:cNvSpPr/>
            <p:nvPr/>
          </p:nvSpPr>
          <p:spPr>
            <a:xfrm>
              <a:off x="-2812" y="6496083"/>
              <a:ext cx="12194916" cy="365125"/>
            </a:xfrm>
            <a:prstGeom prst="rect">
              <a:avLst/>
            </a:prstGeom>
            <a:solidFill>
              <a:srgbClr val="767171"/>
            </a:solidFill>
            <a:ln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284F4FC-9B6B-4885-8F9F-BC20AC0D3B34}"/>
                </a:ext>
              </a:extLst>
            </p:cNvPr>
            <p:cNvSpPr/>
            <p:nvPr/>
          </p:nvSpPr>
          <p:spPr>
            <a:xfrm>
              <a:off x="11541071" y="6497608"/>
              <a:ext cx="651033" cy="363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Slide Number Placeholder 13">
              <a:extLst>
                <a:ext uri="{FF2B5EF4-FFF2-40B4-BE49-F238E27FC236}">
                  <a16:creationId xmlns:a16="http://schemas.microsoft.com/office/drawing/2014/main" id="{F601D0CC-5397-6A09-5BBC-78AFF89E4D65}"/>
                </a:ext>
              </a:extLst>
            </p:cNvPr>
            <p:cNvSpPr txBox="1">
              <a:spLocks/>
            </p:cNvSpPr>
            <p:nvPr/>
          </p:nvSpPr>
          <p:spPr>
            <a:xfrm>
              <a:off x="11530956" y="6477657"/>
              <a:ext cx="483886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E5FB62D-3E43-4FF6-86F4-2C3D5ABF71F3}" type="slidenum">
                <a:rPr lang="en-CA" sz="1800" b="1" smtClean="0">
                  <a:solidFill>
                    <a:schemeClr val="tx1"/>
                  </a:solidFill>
                </a:rPr>
                <a:pPr/>
                <a:t>14</a:t>
              </a:fld>
              <a:endParaRPr lang="en-US" sz="1800" b="1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F44EF8-5A04-82C9-1DCC-53D69A450446}"/>
                </a:ext>
              </a:extLst>
            </p:cNvPr>
            <p:cNvSpPr txBox="1"/>
            <p:nvPr/>
          </p:nvSpPr>
          <p:spPr>
            <a:xfrm>
              <a:off x="93307" y="6497608"/>
              <a:ext cx="3088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iSMART</a:t>
              </a:r>
              <a:r>
                <a:rPr lang="en-US" b="1" dirty="0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 Lab – AAAI 24</a:t>
              </a:r>
              <a:endParaRPr lang="en-CA" dirty="0">
                <a:solidFill>
                  <a:schemeClr val="bg1"/>
                </a:solidFill>
                <a:ea typeface="Tahoma" panose="020B060403050404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FADD59B-1476-2EEB-AEAE-D26C1E14E4CF}"/>
              </a:ext>
            </a:extLst>
          </p:cNvPr>
          <p:cNvSpPr txBox="1"/>
          <p:nvPr/>
        </p:nvSpPr>
        <p:spPr>
          <a:xfrm>
            <a:off x="5795210" y="2807368"/>
            <a:ext cx="2105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470E27-F604-A5DC-B61E-7501B623212B}"/>
              </a:ext>
            </a:extLst>
          </p:cNvPr>
          <p:cNvSpPr txBox="1"/>
          <p:nvPr/>
        </p:nvSpPr>
        <p:spPr>
          <a:xfrm>
            <a:off x="5009757" y="6175374"/>
            <a:ext cx="7182431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1400" dirty="0">
                <a:latin typeface="Times New Roman"/>
                <a:ea typeface="+mn-lt"/>
                <a:cs typeface="+mn-lt"/>
              </a:rPr>
              <a:t>Schmidl</a:t>
            </a:r>
            <a:r>
              <a:rPr lang="pt-BR" sz="1400" dirty="0">
                <a:latin typeface="Times New Roman"/>
                <a:ea typeface="+mn-lt"/>
                <a:cs typeface="Times New Roman"/>
              </a:rPr>
              <a:t> et al., </a:t>
            </a:r>
            <a:r>
              <a:rPr lang="pt-BR" sz="1400" dirty="0">
                <a:latin typeface="Times New Roman"/>
                <a:ea typeface="+mn-lt"/>
                <a:cs typeface="+mn-lt"/>
              </a:rPr>
              <a:t>Anomaly Detection in Time Series: A Comprehensive Evaluation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, VLDB 2022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840852-10D2-0130-E955-055536C94428}"/>
              </a:ext>
            </a:extLst>
          </p:cNvPr>
          <p:cNvSpPr txBox="1"/>
          <p:nvPr/>
        </p:nvSpPr>
        <p:spPr>
          <a:xfrm>
            <a:off x="690572" y="1048993"/>
            <a:ext cx="10125458" cy="66633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200" b="1" dirty="0">
                <a:latin typeface="HELVETICA" panose="020B0604020202020204" pitchFamily="34" charset="0"/>
                <a:cs typeface="HELVETICA" panose="020B0604020202020204" pitchFamily="34" charset="0"/>
              </a:rPr>
              <a:t>The type of anomaly does matter in algorithm performance!</a:t>
            </a:r>
          </a:p>
        </p:txBody>
      </p:sp>
      <p:pic>
        <p:nvPicPr>
          <p:cNvPr id="31" name="Picture 30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C4E2F4C3-9974-105D-A93A-BEEE292B7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961" y="1845865"/>
            <a:ext cx="6623384" cy="274751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089A868-9EDF-A937-505E-A1A4C20917A1}"/>
              </a:ext>
            </a:extLst>
          </p:cNvPr>
          <p:cNvSpPr txBox="1"/>
          <p:nvPr/>
        </p:nvSpPr>
        <p:spPr>
          <a:xfrm>
            <a:off x="490214" y="4933364"/>
            <a:ext cx="6974085" cy="8720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Sub-LOF: Simple algorithm/ detects the point anomaly very well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LSTM-AD: Complex algorithm/ detects</a:t>
            </a:r>
            <a:r>
              <a:rPr lang="en-US" dirty="0"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 subsequence anomaly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5ECA0FF-2E37-A5CF-ADB5-0D326FF15F3A}"/>
              </a:ext>
            </a:extLst>
          </p:cNvPr>
          <p:cNvCxnSpPr/>
          <p:nvPr/>
        </p:nvCxnSpPr>
        <p:spPr>
          <a:xfrm>
            <a:off x="7520972" y="5369381"/>
            <a:ext cx="108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2A51C8F-ED2C-4F98-76E9-E614B3D2AA34}"/>
              </a:ext>
            </a:extLst>
          </p:cNvPr>
          <p:cNvSpPr txBox="1"/>
          <p:nvPr/>
        </p:nvSpPr>
        <p:spPr>
          <a:xfrm>
            <a:off x="8600972" y="4933364"/>
            <a:ext cx="3531306" cy="8720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rgbClr val="FF0000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A wide range of datasets should be used for evaluation!</a:t>
            </a:r>
            <a:endParaRPr lang="en-US" b="1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1416145-F570-FE55-3BB4-FCFD10C5130D}"/>
              </a:ext>
            </a:extLst>
          </p:cNvPr>
          <p:cNvSpPr/>
          <p:nvPr/>
        </p:nvSpPr>
        <p:spPr>
          <a:xfrm>
            <a:off x="4188347" y="2387226"/>
            <a:ext cx="1718677" cy="200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63AC37-731E-42C6-7BB0-0C5F98AD11C1}"/>
              </a:ext>
            </a:extLst>
          </p:cNvPr>
          <p:cNvSpPr txBox="1"/>
          <p:nvPr/>
        </p:nvSpPr>
        <p:spPr>
          <a:xfrm>
            <a:off x="4262331" y="2195777"/>
            <a:ext cx="182791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00" b="1" dirty="0">
                <a:latin typeface="HELVETICA" panose="020B0604020202020204" pitchFamily="34" charset="0"/>
                <a:cs typeface="HELVETICA" panose="020B0604020202020204" pitchFamily="34" charset="0"/>
              </a:rPr>
              <a:t>seasonal anomaly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09641C-F9BB-306F-539C-06DB2B6A1DEB}"/>
              </a:ext>
            </a:extLst>
          </p:cNvPr>
          <p:cNvGrpSpPr/>
          <p:nvPr/>
        </p:nvGrpSpPr>
        <p:grpSpPr>
          <a:xfrm>
            <a:off x="8142953" y="41318"/>
            <a:ext cx="3719653" cy="778297"/>
            <a:chOff x="8142953" y="41318"/>
            <a:chExt cx="3719653" cy="778297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FC12394A-71C4-2A2D-66EF-F5B90C4B60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2953" y="155543"/>
              <a:ext cx="1073711" cy="538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01FD1C0-C1F0-B6BC-2387-3AE1D2295678}"/>
                </a:ext>
              </a:extLst>
            </p:cNvPr>
            <p:cNvGrpSpPr/>
            <p:nvPr/>
          </p:nvGrpSpPr>
          <p:grpSpPr>
            <a:xfrm>
              <a:off x="10810077" y="41318"/>
              <a:ext cx="1052529" cy="778297"/>
              <a:chOff x="10863240" y="50180"/>
              <a:chExt cx="1212017" cy="928924"/>
            </a:xfrm>
          </p:grpSpPr>
          <p:pic>
            <p:nvPicPr>
              <p:cNvPr id="17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FD31B751-ECE6-BD2B-C1E1-0A79FE0387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96960" y="50180"/>
                <a:ext cx="717396" cy="754566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9884A0-4ED2-EDC4-46C4-CA2A89CAEEA3}"/>
                  </a:ext>
                </a:extLst>
              </p:cNvPr>
              <p:cNvSpPr txBox="1"/>
              <p:nvPr/>
            </p:nvSpPr>
            <p:spPr>
              <a:xfrm>
                <a:off x="10863240" y="702105"/>
                <a:ext cx="121201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CA" sz="1200" b="1" i="0" err="1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iSMART</a:t>
                </a:r>
                <a:r>
                  <a:rPr lang="en-CA" sz="1200" b="1" i="0" dirty="0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 Lab</a:t>
                </a:r>
                <a:endParaRPr lang="en-CA" sz="1200" b="1" dirty="0">
                  <a:solidFill>
                    <a:srgbClr val="980009"/>
                  </a:solidFill>
                  <a:latin typeface="Sitka Heading"/>
                  <a:cs typeface="Times New Roman"/>
                </a:endParaRPr>
              </a:p>
            </p:txBody>
          </p:sp>
        </p:grpSp>
        <p:pic>
          <p:nvPicPr>
            <p:cNvPr id="16" name="Picture 15" descr="A red text on a white background&#10;&#10;Description automatically generated">
              <a:extLst>
                <a:ext uri="{FF2B5EF4-FFF2-40B4-BE49-F238E27FC236}">
                  <a16:creationId xmlns:a16="http://schemas.microsoft.com/office/drawing/2014/main" id="{334D20D6-30FC-2526-5635-DDD74FF11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2639" y="266199"/>
              <a:ext cx="1517438" cy="407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1945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4C182-9CE3-A5CD-06A6-ECE854007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77985-4407-9509-2B63-6F7F941EE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14" y="209666"/>
            <a:ext cx="7652739" cy="523396"/>
          </a:xfrm>
        </p:spPr>
        <p:txBody>
          <a:bodyPr>
            <a:noAutofit/>
          </a:bodyPr>
          <a:lstStyle/>
          <a:p>
            <a:r>
              <a:rPr lang="en-US" sz="2300" b="1" dirty="0">
                <a:latin typeface="HELVETICA"/>
                <a:cs typeface="Times New Roman"/>
              </a:rPr>
              <a:t>Researchers’ Playground: Inappropriate Benchmarks</a:t>
            </a:r>
            <a:endParaRPr lang="en-US" sz="2300" dirty="0">
              <a:latin typeface="HELVETICA"/>
              <a:cs typeface="HELVETICA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744D026-58E4-8D25-4585-6E128CEF35B3}"/>
              </a:ext>
            </a:extLst>
          </p:cNvPr>
          <p:cNvCxnSpPr>
            <a:cxnSpLocks/>
          </p:cNvCxnSpPr>
          <p:nvPr/>
        </p:nvCxnSpPr>
        <p:spPr>
          <a:xfrm>
            <a:off x="465826" y="862642"/>
            <a:ext cx="11248846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A53B454-77B1-7231-6519-763B691B6D4E}"/>
              </a:ext>
            </a:extLst>
          </p:cNvPr>
          <p:cNvGrpSpPr/>
          <p:nvPr/>
        </p:nvGrpSpPr>
        <p:grpSpPr>
          <a:xfrm>
            <a:off x="-2812" y="6477657"/>
            <a:ext cx="12194916" cy="389283"/>
            <a:chOff x="-2812" y="6477657"/>
            <a:chExt cx="12194916" cy="38928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4B49E63-F57C-E400-09C9-CF0F740706DC}"/>
                </a:ext>
              </a:extLst>
            </p:cNvPr>
            <p:cNvSpPr/>
            <p:nvPr/>
          </p:nvSpPr>
          <p:spPr>
            <a:xfrm>
              <a:off x="-2812" y="6496083"/>
              <a:ext cx="12194916" cy="365125"/>
            </a:xfrm>
            <a:prstGeom prst="rect">
              <a:avLst/>
            </a:prstGeom>
            <a:solidFill>
              <a:srgbClr val="767171"/>
            </a:solidFill>
            <a:ln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88529AE-C96D-A633-4EB2-430ABEF08F88}"/>
                </a:ext>
              </a:extLst>
            </p:cNvPr>
            <p:cNvSpPr/>
            <p:nvPr/>
          </p:nvSpPr>
          <p:spPr>
            <a:xfrm>
              <a:off x="11541071" y="6497608"/>
              <a:ext cx="651033" cy="363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Slide Number Placeholder 13">
              <a:extLst>
                <a:ext uri="{FF2B5EF4-FFF2-40B4-BE49-F238E27FC236}">
                  <a16:creationId xmlns:a16="http://schemas.microsoft.com/office/drawing/2014/main" id="{B83B0C0E-A88F-5265-A873-53626FB8E0E2}"/>
                </a:ext>
              </a:extLst>
            </p:cNvPr>
            <p:cNvSpPr txBox="1">
              <a:spLocks/>
            </p:cNvSpPr>
            <p:nvPr/>
          </p:nvSpPr>
          <p:spPr>
            <a:xfrm>
              <a:off x="11530956" y="6477657"/>
              <a:ext cx="483886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E5FB62D-3E43-4FF6-86F4-2C3D5ABF71F3}" type="slidenum">
                <a:rPr lang="en-CA" sz="1800" b="1" smtClean="0">
                  <a:solidFill>
                    <a:schemeClr val="tx1"/>
                  </a:solidFill>
                </a:rPr>
                <a:pPr/>
                <a:t>15</a:t>
              </a:fld>
              <a:endParaRPr lang="en-US" sz="1800" b="1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1993ED7-E861-6F2F-243E-DF122664041D}"/>
                </a:ext>
              </a:extLst>
            </p:cNvPr>
            <p:cNvSpPr txBox="1"/>
            <p:nvPr/>
          </p:nvSpPr>
          <p:spPr>
            <a:xfrm>
              <a:off x="93307" y="6497608"/>
              <a:ext cx="3088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iSMART</a:t>
              </a:r>
              <a:r>
                <a:rPr lang="en-US" b="1" dirty="0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 Lab – AAAI 24</a:t>
              </a:r>
              <a:endParaRPr lang="en-CA" dirty="0">
                <a:solidFill>
                  <a:schemeClr val="bg1"/>
                </a:solidFill>
                <a:ea typeface="Tahoma" panose="020B060403050404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5265139-7938-73E6-0038-C56124DED3F0}"/>
              </a:ext>
            </a:extLst>
          </p:cNvPr>
          <p:cNvSpPr txBox="1"/>
          <p:nvPr/>
        </p:nvSpPr>
        <p:spPr>
          <a:xfrm>
            <a:off x="5795210" y="2807368"/>
            <a:ext cx="2105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D6F543A-D121-A6B5-5432-602C344B92F4}"/>
              </a:ext>
            </a:extLst>
          </p:cNvPr>
          <p:cNvSpPr/>
          <p:nvPr/>
        </p:nvSpPr>
        <p:spPr>
          <a:xfrm>
            <a:off x="4188347" y="2387226"/>
            <a:ext cx="1718677" cy="200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215F1D-6D02-0FD2-9223-29F54D6D05F9}"/>
              </a:ext>
            </a:extLst>
          </p:cNvPr>
          <p:cNvSpPr txBox="1"/>
          <p:nvPr/>
        </p:nvSpPr>
        <p:spPr>
          <a:xfrm>
            <a:off x="800743" y="2001460"/>
            <a:ext cx="10125458" cy="66434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 A one-line code can solve it!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5D84AC-484C-D7E8-13A8-356FC8CCD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923" y="3176700"/>
            <a:ext cx="7726277" cy="18053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6E88D20-2C52-357F-5DA0-C21541151BB7}"/>
              </a:ext>
            </a:extLst>
          </p:cNvPr>
          <p:cNvSpPr txBox="1"/>
          <p:nvPr/>
        </p:nvSpPr>
        <p:spPr>
          <a:xfrm>
            <a:off x="2212415" y="6175374"/>
            <a:ext cx="9979773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1400">
                <a:latin typeface="Times New Roman"/>
                <a:ea typeface="+mn-lt"/>
                <a:cs typeface="Times New Roman"/>
              </a:rPr>
              <a:t>Wu </a:t>
            </a:r>
            <a:r>
              <a:rPr lang="pt-BR" sz="1400" err="1">
                <a:latin typeface="Times New Roman"/>
                <a:ea typeface="+mn-lt"/>
                <a:cs typeface="Times New Roman"/>
              </a:rPr>
              <a:t>and</a:t>
            </a:r>
            <a:r>
              <a:rPr lang="pt-BR" sz="1400">
                <a:latin typeface="Times New Roman"/>
                <a:ea typeface="+mn-lt"/>
                <a:cs typeface="Times New Roman"/>
              </a:rPr>
              <a:t> </a:t>
            </a:r>
            <a:r>
              <a:rPr lang="pt-BR" sz="1400" err="1">
                <a:latin typeface="Times New Roman"/>
                <a:ea typeface="+mn-lt"/>
                <a:cs typeface="Times New Roman"/>
              </a:rPr>
              <a:t>Keogh</a:t>
            </a:r>
            <a:r>
              <a:rPr lang="pt-BR" sz="1400">
                <a:latin typeface="Times New Roman"/>
                <a:ea typeface="+mn-lt"/>
                <a:cs typeface="Times New Roman"/>
              </a:rPr>
              <a:t>, </a:t>
            </a:r>
            <a:r>
              <a:rPr lang="pt-BR" sz="1400" err="1">
                <a:latin typeface="Times New Roman"/>
                <a:ea typeface="+mn-lt"/>
                <a:cs typeface="+mn-lt"/>
              </a:rPr>
              <a:t>Current</a:t>
            </a:r>
            <a:r>
              <a:rPr lang="pt-BR" sz="1400">
                <a:latin typeface="Times New Roman"/>
                <a:ea typeface="+mn-lt"/>
                <a:cs typeface="+mn-lt"/>
              </a:rPr>
              <a:t> Time Series </a:t>
            </a:r>
            <a:r>
              <a:rPr lang="pt-BR" sz="1400" err="1">
                <a:latin typeface="Times New Roman"/>
                <a:ea typeface="+mn-lt"/>
                <a:cs typeface="+mn-lt"/>
              </a:rPr>
              <a:t>Anomaly</a:t>
            </a:r>
            <a:r>
              <a:rPr lang="pt-BR" sz="1400">
                <a:latin typeface="Times New Roman"/>
                <a:ea typeface="+mn-lt"/>
                <a:cs typeface="+mn-lt"/>
              </a:rPr>
              <a:t> </a:t>
            </a:r>
            <a:r>
              <a:rPr lang="pt-BR" sz="1400" err="1">
                <a:latin typeface="Times New Roman"/>
                <a:ea typeface="+mn-lt"/>
                <a:cs typeface="+mn-lt"/>
              </a:rPr>
              <a:t>Detection</a:t>
            </a:r>
            <a:r>
              <a:rPr lang="pt-BR" sz="1400">
                <a:latin typeface="Times New Roman"/>
                <a:ea typeface="+mn-lt"/>
                <a:cs typeface="+mn-lt"/>
              </a:rPr>
              <a:t> Benchmarks are </a:t>
            </a:r>
            <a:r>
              <a:rPr lang="pt-BR" sz="1400" err="1">
                <a:latin typeface="Times New Roman"/>
                <a:ea typeface="+mn-lt"/>
                <a:cs typeface="+mn-lt"/>
              </a:rPr>
              <a:t>Flawed</a:t>
            </a:r>
            <a:r>
              <a:rPr lang="pt-BR" sz="1400">
                <a:latin typeface="Times New Roman"/>
                <a:ea typeface="+mn-lt"/>
                <a:cs typeface="+mn-lt"/>
              </a:rPr>
              <a:t> </a:t>
            </a:r>
            <a:r>
              <a:rPr lang="pt-BR" sz="1400" err="1">
                <a:latin typeface="Times New Roman"/>
                <a:ea typeface="+mn-lt"/>
                <a:cs typeface="+mn-lt"/>
              </a:rPr>
              <a:t>and</a:t>
            </a:r>
            <a:r>
              <a:rPr lang="pt-BR" sz="1400">
                <a:latin typeface="Times New Roman"/>
                <a:ea typeface="+mn-lt"/>
                <a:cs typeface="+mn-lt"/>
              </a:rPr>
              <a:t> are </a:t>
            </a:r>
            <a:r>
              <a:rPr lang="pt-BR" sz="1400" err="1">
                <a:latin typeface="Times New Roman"/>
                <a:ea typeface="+mn-lt"/>
                <a:cs typeface="+mn-lt"/>
              </a:rPr>
              <a:t>Creating</a:t>
            </a:r>
            <a:r>
              <a:rPr lang="pt-BR" sz="1400">
                <a:latin typeface="Times New Roman"/>
                <a:ea typeface="+mn-lt"/>
                <a:cs typeface="+mn-lt"/>
              </a:rPr>
              <a:t> </a:t>
            </a:r>
            <a:r>
              <a:rPr lang="pt-BR" sz="1400" err="1">
                <a:latin typeface="Times New Roman"/>
                <a:ea typeface="+mn-lt"/>
                <a:cs typeface="+mn-lt"/>
              </a:rPr>
              <a:t>the</a:t>
            </a:r>
            <a:r>
              <a:rPr lang="pt-BR" sz="1400">
                <a:latin typeface="Times New Roman"/>
                <a:ea typeface="+mn-lt"/>
                <a:cs typeface="+mn-lt"/>
              </a:rPr>
              <a:t> </a:t>
            </a:r>
            <a:r>
              <a:rPr lang="pt-BR" sz="1400" err="1">
                <a:latin typeface="Times New Roman"/>
                <a:ea typeface="+mn-lt"/>
                <a:cs typeface="+mn-lt"/>
              </a:rPr>
              <a:t>Illusion</a:t>
            </a:r>
            <a:r>
              <a:rPr lang="pt-BR" sz="1400">
                <a:latin typeface="Times New Roman"/>
                <a:ea typeface="+mn-lt"/>
                <a:cs typeface="+mn-lt"/>
              </a:rPr>
              <a:t> </a:t>
            </a:r>
            <a:r>
              <a:rPr lang="pt-BR" sz="1400" err="1">
                <a:latin typeface="Times New Roman"/>
                <a:ea typeface="+mn-lt"/>
                <a:cs typeface="+mn-lt"/>
              </a:rPr>
              <a:t>of</a:t>
            </a:r>
            <a:r>
              <a:rPr lang="pt-BR" sz="1400">
                <a:latin typeface="Times New Roman"/>
                <a:ea typeface="+mn-lt"/>
                <a:cs typeface="+mn-lt"/>
              </a:rPr>
              <a:t> </a:t>
            </a:r>
            <a:r>
              <a:rPr lang="pt-BR" sz="1400" err="1">
                <a:latin typeface="Times New Roman"/>
                <a:ea typeface="+mn-lt"/>
                <a:cs typeface="+mn-lt"/>
              </a:rPr>
              <a:t>Progress</a:t>
            </a:r>
            <a:r>
              <a:rPr lang="en-US" sz="1400">
                <a:latin typeface="Times New Roman"/>
                <a:ea typeface="+mn-lt"/>
                <a:cs typeface="Times New Roman"/>
              </a:rPr>
              <a:t>, ICDE 2022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4A43F-8609-DEA2-621F-C9839A4A8A28}"/>
              </a:ext>
            </a:extLst>
          </p:cNvPr>
          <p:cNvSpPr txBox="1"/>
          <p:nvPr/>
        </p:nvSpPr>
        <p:spPr>
          <a:xfrm>
            <a:off x="800861" y="1249520"/>
            <a:ext cx="10125458" cy="6728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200" b="1" dirty="0">
                <a:latin typeface="HELVETICA" panose="020B0604020202020204" pitchFamily="34" charset="0"/>
                <a:cs typeface="HELVETICA" panose="020B0604020202020204" pitchFamily="34" charset="0"/>
              </a:rPr>
              <a:t>Too Easy to Solve!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D74343A-CC81-56FC-5293-D37DC065136D}"/>
              </a:ext>
            </a:extLst>
          </p:cNvPr>
          <p:cNvGrpSpPr/>
          <p:nvPr/>
        </p:nvGrpSpPr>
        <p:grpSpPr>
          <a:xfrm>
            <a:off x="8142953" y="41318"/>
            <a:ext cx="3719653" cy="778297"/>
            <a:chOff x="8142953" y="41318"/>
            <a:chExt cx="3719653" cy="778297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661C88BA-828A-A5F5-7601-CDC1DE38CF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2953" y="155543"/>
              <a:ext cx="1073711" cy="538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5DC8AE1-D61A-120D-CF90-13DD7B565297}"/>
                </a:ext>
              </a:extLst>
            </p:cNvPr>
            <p:cNvGrpSpPr/>
            <p:nvPr/>
          </p:nvGrpSpPr>
          <p:grpSpPr>
            <a:xfrm>
              <a:off x="10810077" y="41318"/>
              <a:ext cx="1052529" cy="778297"/>
              <a:chOff x="10863240" y="50180"/>
              <a:chExt cx="1212017" cy="928924"/>
            </a:xfrm>
          </p:grpSpPr>
          <p:pic>
            <p:nvPicPr>
              <p:cNvPr id="22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1C807920-7F2E-EC7D-FE10-76DBBEB0F5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96960" y="50180"/>
                <a:ext cx="717396" cy="754566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994DA4-B8EA-AEFE-C3BE-3035053E4668}"/>
                  </a:ext>
                </a:extLst>
              </p:cNvPr>
              <p:cNvSpPr txBox="1"/>
              <p:nvPr/>
            </p:nvSpPr>
            <p:spPr>
              <a:xfrm>
                <a:off x="10863240" y="702105"/>
                <a:ext cx="121201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CA" sz="1200" b="1" i="0" err="1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iSMART</a:t>
                </a:r>
                <a:r>
                  <a:rPr lang="en-CA" sz="1200" b="1" i="0" dirty="0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 Lab</a:t>
                </a:r>
                <a:endParaRPr lang="en-CA" sz="1200" b="1" dirty="0">
                  <a:solidFill>
                    <a:srgbClr val="980009"/>
                  </a:solidFill>
                  <a:latin typeface="Sitka Heading"/>
                  <a:cs typeface="Times New Roman"/>
                </a:endParaRPr>
              </a:p>
            </p:txBody>
          </p:sp>
        </p:grpSp>
        <p:pic>
          <p:nvPicPr>
            <p:cNvPr id="21" name="Picture 20" descr="A red text on a white background&#10;&#10;Description automatically generated">
              <a:extLst>
                <a:ext uri="{FF2B5EF4-FFF2-40B4-BE49-F238E27FC236}">
                  <a16:creationId xmlns:a16="http://schemas.microsoft.com/office/drawing/2014/main" id="{5EB93C4B-4F19-67B5-A40F-F424DF353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2639" y="266199"/>
              <a:ext cx="1517438" cy="407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3862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C0432-7306-C6C6-73E1-27AC2E0A5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8491F-2E55-758B-7CBC-5E25B7C10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14" y="209666"/>
            <a:ext cx="7652739" cy="523396"/>
          </a:xfrm>
        </p:spPr>
        <p:txBody>
          <a:bodyPr>
            <a:normAutofit/>
          </a:bodyPr>
          <a:lstStyle/>
          <a:p>
            <a:r>
              <a:rPr lang="en-US" sz="2300" b="1" dirty="0">
                <a:latin typeface="HELVETICA"/>
                <a:cs typeface="Times New Roman"/>
              </a:rPr>
              <a:t>Researchers’ Playground: Inappropriate Benchmarks</a:t>
            </a:r>
            <a:endParaRPr lang="en-US" sz="2300" dirty="0">
              <a:latin typeface="HELVETICA"/>
              <a:cs typeface="HELVETICA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C9839-4E75-1F17-9311-DC0E82FFA759}"/>
              </a:ext>
            </a:extLst>
          </p:cNvPr>
          <p:cNvCxnSpPr>
            <a:cxnSpLocks/>
          </p:cNvCxnSpPr>
          <p:nvPr/>
        </p:nvCxnSpPr>
        <p:spPr>
          <a:xfrm>
            <a:off x="465826" y="862642"/>
            <a:ext cx="11248846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C9589D8-B413-3076-7A8A-6EDAD68C79E9}"/>
              </a:ext>
            </a:extLst>
          </p:cNvPr>
          <p:cNvGrpSpPr/>
          <p:nvPr/>
        </p:nvGrpSpPr>
        <p:grpSpPr>
          <a:xfrm>
            <a:off x="-2812" y="6477657"/>
            <a:ext cx="12194916" cy="389283"/>
            <a:chOff x="-2812" y="6477657"/>
            <a:chExt cx="12194916" cy="38928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10637FB-60BB-D060-6E9E-4B8ED8D580E2}"/>
                </a:ext>
              </a:extLst>
            </p:cNvPr>
            <p:cNvSpPr/>
            <p:nvPr/>
          </p:nvSpPr>
          <p:spPr>
            <a:xfrm>
              <a:off x="-2812" y="6496083"/>
              <a:ext cx="12194916" cy="365125"/>
            </a:xfrm>
            <a:prstGeom prst="rect">
              <a:avLst/>
            </a:prstGeom>
            <a:solidFill>
              <a:srgbClr val="767171"/>
            </a:solidFill>
            <a:ln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F58EDB3-C48F-00F6-4C13-E8AD31B5798D}"/>
                </a:ext>
              </a:extLst>
            </p:cNvPr>
            <p:cNvSpPr/>
            <p:nvPr/>
          </p:nvSpPr>
          <p:spPr>
            <a:xfrm>
              <a:off x="11541071" y="6497608"/>
              <a:ext cx="651033" cy="363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Slide Number Placeholder 13">
              <a:extLst>
                <a:ext uri="{FF2B5EF4-FFF2-40B4-BE49-F238E27FC236}">
                  <a16:creationId xmlns:a16="http://schemas.microsoft.com/office/drawing/2014/main" id="{D184D391-C394-2BA7-7C65-C7D020D47424}"/>
                </a:ext>
              </a:extLst>
            </p:cNvPr>
            <p:cNvSpPr txBox="1">
              <a:spLocks/>
            </p:cNvSpPr>
            <p:nvPr/>
          </p:nvSpPr>
          <p:spPr>
            <a:xfrm>
              <a:off x="11530956" y="6477657"/>
              <a:ext cx="483886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E5FB62D-3E43-4FF6-86F4-2C3D5ABF71F3}" type="slidenum">
                <a:rPr lang="en-CA" sz="1800" b="1" smtClean="0">
                  <a:solidFill>
                    <a:schemeClr val="tx1"/>
                  </a:solidFill>
                </a:rPr>
                <a:pPr/>
                <a:t>16</a:t>
              </a:fld>
              <a:endParaRPr lang="en-US" sz="1800" b="1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C02620-887C-F51F-0AD8-FDA5760F906D}"/>
                </a:ext>
              </a:extLst>
            </p:cNvPr>
            <p:cNvSpPr txBox="1"/>
            <p:nvPr/>
          </p:nvSpPr>
          <p:spPr>
            <a:xfrm>
              <a:off x="93307" y="6497608"/>
              <a:ext cx="3088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iSMART</a:t>
              </a:r>
              <a:r>
                <a:rPr lang="en-US" b="1" dirty="0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 Lab – AAAI 24</a:t>
              </a:r>
              <a:endParaRPr lang="en-CA" dirty="0">
                <a:solidFill>
                  <a:schemeClr val="bg1"/>
                </a:solidFill>
                <a:ea typeface="Tahoma" panose="020B060403050404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B00A88B-1ABF-B152-AD62-D6439BC7D25C}"/>
              </a:ext>
            </a:extLst>
          </p:cNvPr>
          <p:cNvSpPr txBox="1"/>
          <p:nvPr/>
        </p:nvSpPr>
        <p:spPr>
          <a:xfrm>
            <a:off x="2212415" y="6175374"/>
            <a:ext cx="9979773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1400">
                <a:latin typeface="Times New Roman"/>
                <a:ea typeface="+mn-lt"/>
                <a:cs typeface="Times New Roman"/>
              </a:rPr>
              <a:t>Wu </a:t>
            </a:r>
            <a:r>
              <a:rPr lang="pt-BR" sz="1400" err="1">
                <a:latin typeface="Times New Roman"/>
                <a:ea typeface="+mn-lt"/>
                <a:cs typeface="Times New Roman"/>
              </a:rPr>
              <a:t>and</a:t>
            </a:r>
            <a:r>
              <a:rPr lang="pt-BR" sz="1400">
                <a:latin typeface="Times New Roman"/>
                <a:ea typeface="+mn-lt"/>
                <a:cs typeface="Times New Roman"/>
              </a:rPr>
              <a:t> </a:t>
            </a:r>
            <a:r>
              <a:rPr lang="pt-BR" sz="1400" err="1">
                <a:latin typeface="Times New Roman"/>
                <a:ea typeface="+mn-lt"/>
                <a:cs typeface="Times New Roman"/>
              </a:rPr>
              <a:t>Keogh</a:t>
            </a:r>
            <a:r>
              <a:rPr lang="pt-BR" sz="1400">
                <a:latin typeface="Times New Roman"/>
                <a:ea typeface="+mn-lt"/>
                <a:cs typeface="Times New Roman"/>
              </a:rPr>
              <a:t>, </a:t>
            </a:r>
            <a:r>
              <a:rPr lang="pt-BR" sz="1400" err="1">
                <a:latin typeface="Times New Roman"/>
                <a:ea typeface="+mn-lt"/>
                <a:cs typeface="+mn-lt"/>
              </a:rPr>
              <a:t>Current</a:t>
            </a:r>
            <a:r>
              <a:rPr lang="pt-BR" sz="1400">
                <a:latin typeface="Times New Roman"/>
                <a:ea typeface="+mn-lt"/>
                <a:cs typeface="+mn-lt"/>
              </a:rPr>
              <a:t> Time Series </a:t>
            </a:r>
            <a:r>
              <a:rPr lang="pt-BR" sz="1400" err="1">
                <a:latin typeface="Times New Roman"/>
                <a:ea typeface="+mn-lt"/>
                <a:cs typeface="+mn-lt"/>
              </a:rPr>
              <a:t>Anomaly</a:t>
            </a:r>
            <a:r>
              <a:rPr lang="pt-BR" sz="1400">
                <a:latin typeface="Times New Roman"/>
                <a:ea typeface="+mn-lt"/>
                <a:cs typeface="+mn-lt"/>
              </a:rPr>
              <a:t> </a:t>
            </a:r>
            <a:r>
              <a:rPr lang="pt-BR" sz="1400" err="1">
                <a:latin typeface="Times New Roman"/>
                <a:ea typeface="+mn-lt"/>
                <a:cs typeface="+mn-lt"/>
              </a:rPr>
              <a:t>Detection</a:t>
            </a:r>
            <a:r>
              <a:rPr lang="pt-BR" sz="1400">
                <a:latin typeface="Times New Roman"/>
                <a:ea typeface="+mn-lt"/>
                <a:cs typeface="+mn-lt"/>
              </a:rPr>
              <a:t> Benchmarks are </a:t>
            </a:r>
            <a:r>
              <a:rPr lang="pt-BR" sz="1400" err="1">
                <a:latin typeface="Times New Roman"/>
                <a:ea typeface="+mn-lt"/>
                <a:cs typeface="+mn-lt"/>
              </a:rPr>
              <a:t>Flawed</a:t>
            </a:r>
            <a:r>
              <a:rPr lang="pt-BR" sz="1400">
                <a:latin typeface="Times New Roman"/>
                <a:ea typeface="+mn-lt"/>
                <a:cs typeface="+mn-lt"/>
              </a:rPr>
              <a:t> </a:t>
            </a:r>
            <a:r>
              <a:rPr lang="pt-BR" sz="1400" err="1">
                <a:latin typeface="Times New Roman"/>
                <a:ea typeface="+mn-lt"/>
                <a:cs typeface="+mn-lt"/>
              </a:rPr>
              <a:t>and</a:t>
            </a:r>
            <a:r>
              <a:rPr lang="pt-BR" sz="1400">
                <a:latin typeface="Times New Roman"/>
                <a:ea typeface="+mn-lt"/>
                <a:cs typeface="+mn-lt"/>
              </a:rPr>
              <a:t> are </a:t>
            </a:r>
            <a:r>
              <a:rPr lang="pt-BR" sz="1400" err="1">
                <a:latin typeface="Times New Roman"/>
                <a:ea typeface="+mn-lt"/>
                <a:cs typeface="+mn-lt"/>
              </a:rPr>
              <a:t>Creating</a:t>
            </a:r>
            <a:r>
              <a:rPr lang="pt-BR" sz="1400">
                <a:latin typeface="Times New Roman"/>
                <a:ea typeface="+mn-lt"/>
                <a:cs typeface="+mn-lt"/>
              </a:rPr>
              <a:t> </a:t>
            </a:r>
            <a:r>
              <a:rPr lang="pt-BR" sz="1400" err="1">
                <a:latin typeface="Times New Roman"/>
                <a:ea typeface="+mn-lt"/>
                <a:cs typeface="+mn-lt"/>
              </a:rPr>
              <a:t>the</a:t>
            </a:r>
            <a:r>
              <a:rPr lang="pt-BR" sz="1400">
                <a:latin typeface="Times New Roman"/>
                <a:ea typeface="+mn-lt"/>
                <a:cs typeface="+mn-lt"/>
              </a:rPr>
              <a:t> </a:t>
            </a:r>
            <a:r>
              <a:rPr lang="pt-BR" sz="1400" err="1">
                <a:latin typeface="Times New Roman"/>
                <a:ea typeface="+mn-lt"/>
                <a:cs typeface="+mn-lt"/>
              </a:rPr>
              <a:t>Illusion</a:t>
            </a:r>
            <a:r>
              <a:rPr lang="pt-BR" sz="1400">
                <a:latin typeface="Times New Roman"/>
                <a:ea typeface="+mn-lt"/>
                <a:cs typeface="+mn-lt"/>
              </a:rPr>
              <a:t> </a:t>
            </a:r>
            <a:r>
              <a:rPr lang="pt-BR" sz="1400" err="1">
                <a:latin typeface="Times New Roman"/>
                <a:ea typeface="+mn-lt"/>
                <a:cs typeface="+mn-lt"/>
              </a:rPr>
              <a:t>of</a:t>
            </a:r>
            <a:r>
              <a:rPr lang="pt-BR" sz="1400">
                <a:latin typeface="Times New Roman"/>
                <a:ea typeface="+mn-lt"/>
                <a:cs typeface="+mn-lt"/>
              </a:rPr>
              <a:t> </a:t>
            </a:r>
            <a:r>
              <a:rPr lang="pt-BR" sz="1400" err="1">
                <a:latin typeface="Times New Roman"/>
                <a:ea typeface="+mn-lt"/>
                <a:cs typeface="+mn-lt"/>
              </a:rPr>
              <a:t>Progress</a:t>
            </a:r>
            <a:r>
              <a:rPr lang="en-US" sz="1400">
                <a:latin typeface="Times New Roman"/>
                <a:ea typeface="+mn-lt"/>
                <a:cs typeface="Times New Roman"/>
              </a:rPr>
              <a:t>, ICDE 2022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DD6087-E4FC-5618-309A-F15C023B4DC6}"/>
              </a:ext>
            </a:extLst>
          </p:cNvPr>
          <p:cNvSpPr txBox="1"/>
          <p:nvPr/>
        </p:nvSpPr>
        <p:spPr>
          <a:xfrm>
            <a:off x="800861" y="1249520"/>
            <a:ext cx="10125458" cy="6728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200" b="1" dirty="0">
                <a:latin typeface="HELVETICA" panose="020B0604020202020204" pitchFamily="34" charset="0"/>
                <a:cs typeface="HELVETICA" panose="020B0604020202020204" pitchFamily="34" charset="0"/>
              </a:rPr>
              <a:t>Subjective Labelling</a:t>
            </a:r>
          </a:p>
        </p:txBody>
      </p:sp>
      <p:pic>
        <p:nvPicPr>
          <p:cNvPr id="17" name="Picture 16" descr="A diagram of a comic con marathon&#10;&#10;Description automatically generated">
            <a:extLst>
              <a:ext uri="{FF2B5EF4-FFF2-40B4-BE49-F238E27FC236}">
                <a16:creationId xmlns:a16="http://schemas.microsoft.com/office/drawing/2014/main" id="{7353F97B-D8FB-E7C8-A453-4D66D9252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007" y="2524685"/>
            <a:ext cx="10383248" cy="21495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6888F36-79C2-B839-7A34-BFDD5549D90A}"/>
              </a:ext>
            </a:extLst>
          </p:cNvPr>
          <p:cNvSpPr txBox="1"/>
          <p:nvPr/>
        </p:nvSpPr>
        <p:spPr>
          <a:xfrm>
            <a:off x="855964" y="5061126"/>
            <a:ext cx="10693232" cy="66434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200" b="1" dirty="0">
                <a:latin typeface="HELVETICA" panose="020B0604020202020204" pitchFamily="34" charset="0"/>
                <a:cs typeface="HELVETICA" panose="020B0604020202020204" pitchFamily="34" charset="0"/>
              </a:rPr>
              <a:t>In many instances, it is impossible to define the true label for each data point!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441DEDC-84A7-A8A0-C38E-6AABA27361FD}"/>
              </a:ext>
            </a:extLst>
          </p:cNvPr>
          <p:cNvGrpSpPr/>
          <p:nvPr/>
        </p:nvGrpSpPr>
        <p:grpSpPr>
          <a:xfrm>
            <a:off x="8142953" y="41318"/>
            <a:ext cx="3719653" cy="778297"/>
            <a:chOff x="8142953" y="41318"/>
            <a:chExt cx="3719653" cy="778297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277D7F9E-D687-27F5-DD29-29B452748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2953" y="155543"/>
              <a:ext cx="1073711" cy="538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49C8277-01EE-27EC-2534-D51FFB52590C}"/>
                </a:ext>
              </a:extLst>
            </p:cNvPr>
            <p:cNvGrpSpPr/>
            <p:nvPr/>
          </p:nvGrpSpPr>
          <p:grpSpPr>
            <a:xfrm>
              <a:off x="10810077" y="41318"/>
              <a:ext cx="1052529" cy="778297"/>
              <a:chOff x="10863240" y="50180"/>
              <a:chExt cx="1212017" cy="928924"/>
            </a:xfrm>
          </p:grpSpPr>
          <p:pic>
            <p:nvPicPr>
              <p:cNvPr id="21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9EE278DC-D54D-FEAF-565B-4E01F71D09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96960" y="50180"/>
                <a:ext cx="717396" cy="754566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D1BD027-EC36-4B30-D23F-34D816C35219}"/>
                  </a:ext>
                </a:extLst>
              </p:cNvPr>
              <p:cNvSpPr txBox="1"/>
              <p:nvPr/>
            </p:nvSpPr>
            <p:spPr>
              <a:xfrm>
                <a:off x="10863240" y="702105"/>
                <a:ext cx="121201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CA" sz="1200" b="1" i="0" err="1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iSMART</a:t>
                </a:r>
                <a:r>
                  <a:rPr lang="en-CA" sz="1200" b="1" i="0" dirty="0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 Lab</a:t>
                </a:r>
                <a:endParaRPr lang="en-CA" sz="1200" b="1" dirty="0">
                  <a:solidFill>
                    <a:srgbClr val="980009"/>
                  </a:solidFill>
                  <a:latin typeface="Sitka Heading"/>
                  <a:cs typeface="Times New Roman"/>
                </a:endParaRPr>
              </a:p>
            </p:txBody>
          </p:sp>
        </p:grpSp>
        <p:pic>
          <p:nvPicPr>
            <p:cNvPr id="20" name="Picture 19" descr="A red text on a white background&#10;&#10;Description automatically generated">
              <a:extLst>
                <a:ext uri="{FF2B5EF4-FFF2-40B4-BE49-F238E27FC236}">
                  <a16:creationId xmlns:a16="http://schemas.microsoft.com/office/drawing/2014/main" id="{30DB4A9F-66C5-DCF8-4A90-23480CF82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2639" y="266199"/>
              <a:ext cx="1517438" cy="407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3396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C4468-B6FD-7B7C-04F1-A9454B215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50E16-7463-EEB8-198D-ACFB74CE8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14" y="209666"/>
            <a:ext cx="7652739" cy="523396"/>
          </a:xfrm>
        </p:spPr>
        <p:txBody>
          <a:bodyPr>
            <a:normAutofit/>
          </a:bodyPr>
          <a:lstStyle/>
          <a:p>
            <a:r>
              <a:rPr lang="en-US" sz="2300" b="1" dirty="0">
                <a:latin typeface="HELVETICA"/>
                <a:cs typeface="Times New Roman"/>
              </a:rPr>
              <a:t>Researchers’ Playground: Inappropriate Benchmarks</a:t>
            </a:r>
            <a:endParaRPr lang="en-US" sz="2300" dirty="0">
              <a:latin typeface="HELVETICA"/>
              <a:cs typeface="HELVETICA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7C5334-22EB-CA06-2F27-339D3DD09C2C}"/>
              </a:ext>
            </a:extLst>
          </p:cNvPr>
          <p:cNvCxnSpPr>
            <a:cxnSpLocks/>
          </p:cNvCxnSpPr>
          <p:nvPr/>
        </p:nvCxnSpPr>
        <p:spPr>
          <a:xfrm>
            <a:off x="465826" y="862642"/>
            <a:ext cx="11248846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217F1D5-0100-590F-5117-79D193145374}"/>
              </a:ext>
            </a:extLst>
          </p:cNvPr>
          <p:cNvGrpSpPr/>
          <p:nvPr/>
        </p:nvGrpSpPr>
        <p:grpSpPr>
          <a:xfrm>
            <a:off x="-2812" y="6477657"/>
            <a:ext cx="12194916" cy="389283"/>
            <a:chOff x="-2812" y="6477657"/>
            <a:chExt cx="12194916" cy="38928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77E50DC-96EF-7246-08A8-6B4EBAE286F4}"/>
                </a:ext>
              </a:extLst>
            </p:cNvPr>
            <p:cNvSpPr/>
            <p:nvPr/>
          </p:nvSpPr>
          <p:spPr>
            <a:xfrm>
              <a:off x="-2812" y="6496083"/>
              <a:ext cx="12194916" cy="365125"/>
            </a:xfrm>
            <a:prstGeom prst="rect">
              <a:avLst/>
            </a:prstGeom>
            <a:solidFill>
              <a:srgbClr val="767171"/>
            </a:solidFill>
            <a:ln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29CCEED-8291-D2D5-3B5A-FFF294CF098A}"/>
                </a:ext>
              </a:extLst>
            </p:cNvPr>
            <p:cNvSpPr/>
            <p:nvPr/>
          </p:nvSpPr>
          <p:spPr>
            <a:xfrm>
              <a:off x="11541071" y="6497608"/>
              <a:ext cx="651033" cy="363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Slide Number Placeholder 13">
              <a:extLst>
                <a:ext uri="{FF2B5EF4-FFF2-40B4-BE49-F238E27FC236}">
                  <a16:creationId xmlns:a16="http://schemas.microsoft.com/office/drawing/2014/main" id="{1A0345D0-B38C-CDB7-6473-B4DE2F071CFC}"/>
                </a:ext>
              </a:extLst>
            </p:cNvPr>
            <p:cNvSpPr txBox="1">
              <a:spLocks/>
            </p:cNvSpPr>
            <p:nvPr/>
          </p:nvSpPr>
          <p:spPr>
            <a:xfrm>
              <a:off x="11530956" y="6477657"/>
              <a:ext cx="483886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E5FB62D-3E43-4FF6-86F4-2C3D5ABF71F3}" type="slidenum">
                <a:rPr lang="en-CA" sz="1800" b="1" smtClean="0">
                  <a:solidFill>
                    <a:schemeClr val="tx1"/>
                  </a:solidFill>
                </a:rPr>
                <a:pPr/>
                <a:t>17</a:t>
              </a:fld>
              <a:endParaRPr lang="en-US" sz="1800" b="1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F66D52D-9C5D-1EF8-8326-3042A0FF7DEF}"/>
                </a:ext>
              </a:extLst>
            </p:cNvPr>
            <p:cNvSpPr txBox="1"/>
            <p:nvPr/>
          </p:nvSpPr>
          <p:spPr>
            <a:xfrm>
              <a:off x="93307" y="6497608"/>
              <a:ext cx="3088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iSMART</a:t>
              </a:r>
              <a:r>
                <a:rPr lang="en-US" b="1" dirty="0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 Lab – AAAI 24</a:t>
              </a:r>
              <a:endParaRPr lang="en-CA" dirty="0">
                <a:solidFill>
                  <a:schemeClr val="bg1"/>
                </a:solidFill>
                <a:ea typeface="Tahoma" panose="020B060403050404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45DF22A-8BB8-927A-4173-B77D2B16C09F}"/>
              </a:ext>
            </a:extLst>
          </p:cNvPr>
          <p:cNvSpPr txBox="1"/>
          <p:nvPr/>
        </p:nvSpPr>
        <p:spPr>
          <a:xfrm>
            <a:off x="2212415" y="6175374"/>
            <a:ext cx="9979773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1400">
                <a:latin typeface="Times New Roman"/>
                <a:ea typeface="+mn-lt"/>
                <a:cs typeface="Times New Roman"/>
              </a:rPr>
              <a:t>Wu </a:t>
            </a:r>
            <a:r>
              <a:rPr lang="pt-BR" sz="1400" err="1">
                <a:latin typeface="Times New Roman"/>
                <a:ea typeface="+mn-lt"/>
                <a:cs typeface="Times New Roman"/>
              </a:rPr>
              <a:t>and</a:t>
            </a:r>
            <a:r>
              <a:rPr lang="pt-BR" sz="1400">
                <a:latin typeface="Times New Roman"/>
                <a:ea typeface="+mn-lt"/>
                <a:cs typeface="Times New Roman"/>
              </a:rPr>
              <a:t> </a:t>
            </a:r>
            <a:r>
              <a:rPr lang="pt-BR" sz="1400" err="1">
                <a:latin typeface="Times New Roman"/>
                <a:ea typeface="+mn-lt"/>
                <a:cs typeface="Times New Roman"/>
              </a:rPr>
              <a:t>Keogh</a:t>
            </a:r>
            <a:r>
              <a:rPr lang="pt-BR" sz="1400">
                <a:latin typeface="Times New Roman"/>
                <a:ea typeface="+mn-lt"/>
                <a:cs typeface="Times New Roman"/>
              </a:rPr>
              <a:t>, </a:t>
            </a:r>
            <a:r>
              <a:rPr lang="pt-BR" sz="1400" err="1">
                <a:latin typeface="Times New Roman"/>
                <a:ea typeface="+mn-lt"/>
                <a:cs typeface="+mn-lt"/>
              </a:rPr>
              <a:t>Current</a:t>
            </a:r>
            <a:r>
              <a:rPr lang="pt-BR" sz="1400">
                <a:latin typeface="Times New Roman"/>
                <a:ea typeface="+mn-lt"/>
                <a:cs typeface="+mn-lt"/>
              </a:rPr>
              <a:t> Time Series </a:t>
            </a:r>
            <a:r>
              <a:rPr lang="pt-BR" sz="1400" err="1">
                <a:latin typeface="Times New Roman"/>
                <a:ea typeface="+mn-lt"/>
                <a:cs typeface="+mn-lt"/>
              </a:rPr>
              <a:t>Anomaly</a:t>
            </a:r>
            <a:r>
              <a:rPr lang="pt-BR" sz="1400">
                <a:latin typeface="Times New Roman"/>
                <a:ea typeface="+mn-lt"/>
                <a:cs typeface="+mn-lt"/>
              </a:rPr>
              <a:t> </a:t>
            </a:r>
            <a:r>
              <a:rPr lang="pt-BR" sz="1400" err="1">
                <a:latin typeface="Times New Roman"/>
                <a:ea typeface="+mn-lt"/>
                <a:cs typeface="+mn-lt"/>
              </a:rPr>
              <a:t>Detection</a:t>
            </a:r>
            <a:r>
              <a:rPr lang="pt-BR" sz="1400">
                <a:latin typeface="Times New Roman"/>
                <a:ea typeface="+mn-lt"/>
                <a:cs typeface="+mn-lt"/>
              </a:rPr>
              <a:t> Benchmarks are </a:t>
            </a:r>
            <a:r>
              <a:rPr lang="pt-BR" sz="1400" err="1">
                <a:latin typeface="Times New Roman"/>
                <a:ea typeface="+mn-lt"/>
                <a:cs typeface="+mn-lt"/>
              </a:rPr>
              <a:t>Flawed</a:t>
            </a:r>
            <a:r>
              <a:rPr lang="pt-BR" sz="1400">
                <a:latin typeface="Times New Roman"/>
                <a:ea typeface="+mn-lt"/>
                <a:cs typeface="+mn-lt"/>
              </a:rPr>
              <a:t> </a:t>
            </a:r>
            <a:r>
              <a:rPr lang="pt-BR" sz="1400" err="1">
                <a:latin typeface="Times New Roman"/>
                <a:ea typeface="+mn-lt"/>
                <a:cs typeface="+mn-lt"/>
              </a:rPr>
              <a:t>and</a:t>
            </a:r>
            <a:r>
              <a:rPr lang="pt-BR" sz="1400">
                <a:latin typeface="Times New Roman"/>
                <a:ea typeface="+mn-lt"/>
                <a:cs typeface="+mn-lt"/>
              </a:rPr>
              <a:t> are </a:t>
            </a:r>
            <a:r>
              <a:rPr lang="pt-BR" sz="1400" err="1">
                <a:latin typeface="Times New Roman"/>
                <a:ea typeface="+mn-lt"/>
                <a:cs typeface="+mn-lt"/>
              </a:rPr>
              <a:t>Creating</a:t>
            </a:r>
            <a:r>
              <a:rPr lang="pt-BR" sz="1400">
                <a:latin typeface="Times New Roman"/>
                <a:ea typeface="+mn-lt"/>
                <a:cs typeface="+mn-lt"/>
              </a:rPr>
              <a:t> </a:t>
            </a:r>
            <a:r>
              <a:rPr lang="pt-BR" sz="1400" err="1">
                <a:latin typeface="Times New Roman"/>
                <a:ea typeface="+mn-lt"/>
                <a:cs typeface="+mn-lt"/>
              </a:rPr>
              <a:t>the</a:t>
            </a:r>
            <a:r>
              <a:rPr lang="pt-BR" sz="1400">
                <a:latin typeface="Times New Roman"/>
                <a:ea typeface="+mn-lt"/>
                <a:cs typeface="+mn-lt"/>
              </a:rPr>
              <a:t> </a:t>
            </a:r>
            <a:r>
              <a:rPr lang="pt-BR" sz="1400" err="1">
                <a:latin typeface="Times New Roman"/>
                <a:ea typeface="+mn-lt"/>
                <a:cs typeface="+mn-lt"/>
              </a:rPr>
              <a:t>Illusion</a:t>
            </a:r>
            <a:r>
              <a:rPr lang="pt-BR" sz="1400">
                <a:latin typeface="Times New Roman"/>
                <a:ea typeface="+mn-lt"/>
                <a:cs typeface="+mn-lt"/>
              </a:rPr>
              <a:t> </a:t>
            </a:r>
            <a:r>
              <a:rPr lang="pt-BR" sz="1400" err="1">
                <a:latin typeface="Times New Roman"/>
                <a:ea typeface="+mn-lt"/>
                <a:cs typeface="+mn-lt"/>
              </a:rPr>
              <a:t>of</a:t>
            </a:r>
            <a:r>
              <a:rPr lang="pt-BR" sz="1400">
                <a:latin typeface="Times New Roman"/>
                <a:ea typeface="+mn-lt"/>
                <a:cs typeface="+mn-lt"/>
              </a:rPr>
              <a:t> </a:t>
            </a:r>
            <a:r>
              <a:rPr lang="pt-BR" sz="1400" err="1">
                <a:latin typeface="Times New Roman"/>
                <a:ea typeface="+mn-lt"/>
                <a:cs typeface="+mn-lt"/>
              </a:rPr>
              <a:t>Progress</a:t>
            </a:r>
            <a:r>
              <a:rPr lang="en-US" sz="1400">
                <a:latin typeface="Times New Roman"/>
                <a:ea typeface="+mn-lt"/>
                <a:cs typeface="Times New Roman"/>
              </a:rPr>
              <a:t>, ICDE 2022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DBB7CC-327B-7453-9E6E-89347099BB47}"/>
              </a:ext>
            </a:extLst>
          </p:cNvPr>
          <p:cNvSpPr txBox="1"/>
          <p:nvPr/>
        </p:nvSpPr>
        <p:spPr>
          <a:xfrm>
            <a:off x="800861" y="1249520"/>
            <a:ext cx="10125458" cy="6728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200" b="1" dirty="0">
                <a:latin typeface="HELVETICA" panose="020B0604020202020204" pitchFamily="34" charset="0"/>
                <a:cs typeface="HELVETICA" panose="020B0604020202020204" pitchFamily="34" charset="0"/>
              </a:rPr>
              <a:t>Subjective Labelling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884F3E-3A9F-78C8-9E40-21719BE1E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249" y="3254753"/>
            <a:ext cx="5531770" cy="13451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1B99E3-A19A-6804-4A14-0A985742B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981" y="2309274"/>
            <a:ext cx="5056279" cy="323614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D6C85CC-C8FA-FF34-5B68-982C3CF69931}"/>
              </a:ext>
            </a:extLst>
          </p:cNvPr>
          <p:cNvGrpSpPr/>
          <p:nvPr/>
        </p:nvGrpSpPr>
        <p:grpSpPr>
          <a:xfrm>
            <a:off x="8142953" y="41318"/>
            <a:ext cx="3719653" cy="778297"/>
            <a:chOff x="8142953" y="41318"/>
            <a:chExt cx="3719653" cy="778297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93A11858-3634-E1C1-6612-C4A349384B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2953" y="155543"/>
              <a:ext cx="1073711" cy="538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1869939-1ECB-7102-F57D-6E153BAF42F6}"/>
                </a:ext>
              </a:extLst>
            </p:cNvPr>
            <p:cNvGrpSpPr/>
            <p:nvPr/>
          </p:nvGrpSpPr>
          <p:grpSpPr>
            <a:xfrm>
              <a:off x="10810077" y="41318"/>
              <a:ext cx="1052529" cy="778297"/>
              <a:chOff x="10863240" y="50180"/>
              <a:chExt cx="1212017" cy="928924"/>
            </a:xfrm>
          </p:grpSpPr>
          <p:pic>
            <p:nvPicPr>
              <p:cNvPr id="21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4F083D26-5A05-0942-F2E4-9084DF6E81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996960" y="50180"/>
                <a:ext cx="717396" cy="754566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867CDB-F047-13F1-BB12-1707DA1E1F14}"/>
                  </a:ext>
                </a:extLst>
              </p:cNvPr>
              <p:cNvSpPr txBox="1"/>
              <p:nvPr/>
            </p:nvSpPr>
            <p:spPr>
              <a:xfrm>
                <a:off x="10863240" y="702105"/>
                <a:ext cx="121201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CA" sz="1200" b="1" i="0" err="1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iSMART</a:t>
                </a:r>
                <a:r>
                  <a:rPr lang="en-CA" sz="1200" b="1" i="0" dirty="0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 Lab</a:t>
                </a:r>
                <a:endParaRPr lang="en-CA" sz="1200" b="1" dirty="0">
                  <a:solidFill>
                    <a:srgbClr val="980009"/>
                  </a:solidFill>
                  <a:latin typeface="Sitka Heading"/>
                  <a:cs typeface="Times New Roman"/>
                </a:endParaRPr>
              </a:p>
            </p:txBody>
          </p:sp>
        </p:grpSp>
        <p:pic>
          <p:nvPicPr>
            <p:cNvPr id="20" name="Picture 19" descr="A red text on a white background&#10;&#10;Description automatically generated">
              <a:extLst>
                <a:ext uri="{FF2B5EF4-FFF2-40B4-BE49-F238E27FC236}">
                  <a16:creationId xmlns:a16="http://schemas.microsoft.com/office/drawing/2014/main" id="{F7577D5C-087E-D483-25B3-64B1C32F4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2639" y="266199"/>
              <a:ext cx="1517438" cy="407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9812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442D2-2C9A-8629-075B-5AAF84E92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26F37-4970-B653-AEA1-E785EFB10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14" y="209666"/>
            <a:ext cx="7652739" cy="523396"/>
          </a:xfrm>
        </p:spPr>
        <p:txBody>
          <a:bodyPr>
            <a:normAutofit/>
          </a:bodyPr>
          <a:lstStyle/>
          <a:p>
            <a:r>
              <a:rPr lang="en-US" sz="2300" b="1" dirty="0">
                <a:latin typeface="HELVETICA"/>
                <a:cs typeface="Times New Roman"/>
              </a:rPr>
              <a:t>Researchers’ Playground: Inappropriate Benchmarks</a:t>
            </a:r>
            <a:endParaRPr lang="en-US" sz="2300" b="1" dirty="0">
              <a:latin typeface="HELVETICA"/>
              <a:cs typeface="HELVETICA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562BB2C-6189-5C1D-A00A-30CEC8723BF4}"/>
              </a:ext>
            </a:extLst>
          </p:cNvPr>
          <p:cNvCxnSpPr>
            <a:cxnSpLocks/>
          </p:cNvCxnSpPr>
          <p:nvPr/>
        </p:nvCxnSpPr>
        <p:spPr>
          <a:xfrm>
            <a:off x="465826" y="862642"/>
            <a:ext cx="11248846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D35ED64-0A5B-6DFA-D0EB-D3D32F5AE713}"/>
              </a:ext>
            </a:extLst>
          </p:cNvPr>
          <p:cNvGrpSpPr/>
          <p:nvPr/>
        </p:nvGrpSpPr>
        <p:grpSpPr>
          <a:xfrm>
            <a:off x="-2812" y="6477657"/>
            <a:ext cx="12194916" cy="389283"/>
            <a:chOff x="-2812" y="6477657"/>
            <a:chExt cx="12194916" cy="38928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DE98903-EAB2-2330-2F57-DD6CF4A4E526}"/>
                </a:ext>
              </a:extLst>
            </p:cNvPr>
            <p:cNvSpPr/>
            <p:nvPr/>
          </p:nvSpPr>
          <p:spPr>
            <a:xfrm>
              <a:off x="-2812" y="6496083"/>
              <a:ext cx="12194916" cy="365125"/>
            </a:xfrm>
            <a:prstGeom prst="rect">
              <a:avLst/>
            </a:prstGeom>
            <a:solidFill>
              <a:srgbClr val="767171"/>
            </a:solidFill>
            <a:ln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462080-E600-FDC1-4D5E-77E1469FE753}"/>
                </a:ext>
              </a:extLst>
            </p:cNvPr>
            <p:cNvSpPr/>
            <p:nvPr/>
          </p:nvSpPr>
          <p:spPr>
            <a:xfrm>
              <a:off x="11541071" y="6497608"/>
              <a:ext cx="651033" cy="363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Slide Number Placeholder 13">
              <a:extLst>
                <a:ext uri="{FF2B5EF4-FFF2-40B4-BE49-F238E27FC236}">
                  <a16:creationId xmlns:a16="http://schemas.microsoft.com/office/drawing/2014/main" id="{4DCBA8B0-4C08-3CF2-096C-77C465855028}"/>
                </a:ext>
              </a:extLst>
            </p:cNvPr>
            <p:cNvSpPr txBox="1">
              <a:spLocks/>
            </p:cNvSpPr>
            <p:nvPr/>
          </p:nvSpPr>
          <p:spPr>
            <a:xfrm>
              <a:off x="11530956" y="6477657"/>
              <a:ext cx="483886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E5FB62D-3E43-4FF6-86F4-2C3D5ABF71F3}" type="slidenum">
                <a:rPr lang="en-CA" sz="1800" b="1" smtClean="0">
                  <a:solidFill>
                    <a:schemeClr val="tx1"/>
                  </a:solidFill>
                </a:rPr>
                <a:pPr/>
                <a:t>18</a:t>
              </a:fld>
              <a:endParaRPr lang="en-US" sz="1800" b="1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427DA3-4ED4-6D1F-6B9B-05273F48DF20}"/>
                </a:ext>
              </a:extLst>
            </p:cNvPr>
            <p:cNvSpPr txBox="1"/>
            <p:nvPr/>
          </p:nvSpPr>
          <p:spPr>
            <a:xfrm>
              <a:off x="93307" y="6497608"/>
              <a:ext cx="3088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iSMART</a:t>
              </a:r>
              <a:r>
                <a:rPr lang="en-US" b="1" dirty="0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 Lab – AAAI 24</a:t>
              </a:r>
              <a:endParaRPr lang="en-CA" dirty="0">
                <a:solidFill>
                  <a:schemeClr val="bg1"/>
                </a:solidFill>
                <a:ea typeface="Tahoma" panose="020B060403050404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A14337A-93D5-777E-9C41-6FEC5FC07280}"/>
              </a:ext>
            </a:extLst>
          </p:cNvPr>
          <p:cNvSpPr txBox="1"/>
          <p:nvPr/>
        </p:nvSpPr>
        <p:spPr>
          <a:xfrm>
            <a:off x="2212415" y="6175374"/>
            <a:ext cx="9979773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1400">
                <a:latin typeface="Times New Roman"/>
                <a:ea typeface="+mn-lt"/>
                <a:cs typeface="Times New Roman"/>
              </a:rPr>
              <a:t>Wu </a:t>
            </a:r>
            <a:r>
              <a:rPr lang="pt-BR" sz="1400" err="1">
                <a:latin typeface="Times New Roman"/>
                <a:ea typeface="+mn-lt"/>
                <a:cs typeface="Times New Roman"/>
              </a:rPr>
              <a:t>and</a:t>
            </a:r>
            <a:r>
              <a:rPr lang="pt-BR" sz="1400">
                <a:latin typeface="Times New Roman"/>
                <a:ea typeface="+mn-lt"/>
                <a:cs typeface="Times New Roman"/>
              </a:rPr>
              <a:t> </a:t>
            </a:r>
            <a:r>
              <a:rPr lang="pt-BR" sz="1400" err="1">
                <a:latin typeface="Times New Roman"/>
                <a:ea typeface="+mn-lt"/>
                <a:cs typeface="Times New Roman"/>
              </a:rPr>
              <a:t>Keogh</a:t>
            </a:r>
            <a:r>
              <a:rPr lang="pt-BR" sz="1400">
                <a:latin typeface="Times New Roman"/>
                <a:ea typeface="+mn-lt"/>
                <a:cs typeface="Times New Roman"/>
              </a:rPr>
              <a:t>, </a:t>
            </a:r>
            <a:r>
              <a:rPr lang="pt-BR" sz="1400" err="1">
                <a:latin typeface="Times New Roman"/>
                <a:ea typeface="+mn-lt"/>
                <a:cs typeface="+mn-lt"/>
              </a:rPr>
              <a:t>Current</a:t>
            </a:r>
            <a:r>
              <a:rPr lang="pt-BR" sz="1400">
                <a:latin typeface="Times New Roman"/>
                <a:ea typeface="+mn-lt"/>
                <a:cs typeface="+mn-lt"/>
              </a:rPr>
              <a:t> Time Series </a:t>
            </a:r>
            <a:r>
              <a:rPr lang="pt-BR" sz="1400" err="1">
                <a:latin typeface="Times New Roman"/>
                <a:ea typeface="+mn-lt"/>
                <a:cs typeface="+mn-lt"/>
              </a:rPr>
              <a:t>Anomaly</a:t>
            </a:r>
            <a:r>
              <a:rPr lang="pt-BR" sz="1400">
                <a:latin typeface="Times New Roman"/>
                <a:ea typeface="+mn-lt"/>
                <a:cs typeface="+mn-lt"/>
              </a:rPr>
              <a:t> </a:t>
            </a:r>
            <a:r>
              <a:rPr lang="pt-BR" sz="1400" err="1">
                <a:latin typeface="Times New Roman"/>
                <a:ea typeface="+mn-lt"/>
                <a:cs typeface="+mn-lt"/>
              </a:rPr>
              <a:t>Detection</a:t>
            </a:r>
            <a:r>
              <a:rPr lang="pt-BR" sz="1400">
                <a:latin typeface="Times New Roman"/>
                <a:ea typeface="+mn-lt"/>
                <a:cs typeface="+mn-lt"/>
              </a:rPr>
              <a:t> Benchmarks are </a:t>
            </a:r>
            <a:r>
              <a:rPr lang="pt-BR" sz="1400" err="1">
                <a:latin typeface="Times New Roman"/>
                <a:ea typeface="+mn-lt"/>
                <a:cs typeface="+mn-lt"/>
              </a:rPr>
              <a:t>Flawed</a:t>
            </a:r>
            <a:r>
              <a:rPr lang="pt-BR" sz="1400">
                <a:latin typeface="Times New Roman"/>
                <a:ea typeface="+mn-lt"/>
                <a:cs typeface="+mn-lt"/>
              </a:rPr>
              <a:t> </a:t>
            </a:r>
            <a:r>
              <a:rPr lang="pt-BR" sz="1400" err="1">
                <a:latin typeface="Times New Roman"/>
                <a:ea typeface="+mn-lt"/>
                <a:cs typeface="+mn-lt"/>
              </a:rPr>
              <a:t>and</a:t>
            </a:r>
            <a:r>
              <a:rPr lang="pt-BR" sz="1400">
                <a:latin typeface="Times New Roman"/>
                <a:ea typeface="+mn-lt"/>
                <a:cs typeface="+mn-lt"/>
              </a:rPr>
              <a:t> are </a:t>
            </a:r>
            <a:r>
              <a:rPr lang="pt-BR" sz="1400" err="1">
                <a:latin typeface="Times New Roman"/>
                <a:ea typeface="+mn-lt"/>
                <a:cs typeface="+mn-lt"/>
              </a:rPr>
              <a:t>Creating</a:t>
            </a:r>
            <a:r>
              <a:rPr lang="pt-BR" sz="1400">
                <a:latin typeface="Times New Roman"/>
                <a:ea typeface="+mn-lt"/>
                <a:cs typeface="+mn-lt"/>
              </a:rPr>
              <a:t> </a:t>
            </a:r>
            <a:r>
              <a:rPr lang="pt-BR" sz="1400" err="1">
                <a:latin typeface="Times New Roman"/>
                <a:ea typeface="+mn-lt"/>
                <a:cs typeface="+mn-lt"/>
              </a:rPr>
              <a:t>the</a:t>
            </a:r>
            <a:r>
              <a:rPr lang="pt-BR" sz="1400">
                <a:latin typeface="Times New Roman"/>
                <a:ea typeface="+mn-lt"/>
                <a:cs typeface="+mn-lt"/>
              </a:rPr>
              <a:t> </a:t>
            </a:r>
            <a:r>
              <a:rPr lang="pt-BR" sz="1400" err="1">
                <a:latin typeface="Times New Roman"/>
                <a:ea typeface="+mn-lt"/>
                <a:cs typeface="+mn-lt"/>
              </a:rPr>
              <a:t>Illusion</a:t>
            </a:r>
            <a:r>
              <a:rPr lang="pt-BR" sz="1400">
                <a:latin typeface="Times New Roman"/>
                <a:ea typeface="+mn-lt"/>
                <a:cs typeface="+mn-lt"/>
              </a:rPr>
              <a:t> </a:t>
            </a:r>
            <a:r>
              <a:rPr lang="pt-BR" sz="1400" err="1">
                <a:latin typeface="Times New Roman"/>
                <a:ea typeface="+mn-lt"/>
                <a:cs typeface="+mn-lt"/>
              </a:rPr>
              <a:t>of</a:t>
            </a:r>
            <a:r>
              <a:rPr lang="pt-BR" sz="1400">
                <a:latin typeface="Times New Roman"/>
                <a:ea typeface="+mn-lt"/>
                <a:cs typeface="+mn-lt"/>
              </a:rPr>
              <a:t> </a:t>
            </a:r>
            <a:r>
              <a:rPr lang="pt-BR" sz="1400" err="1">
                <a:latin typeface="Times New Roman"/>
                <a:ea typeface="+mn-lt"/>
                <a:cs typeface="+mn-lt"/>
              </a:rPr>
              <a:t>Progress</a:t>
            </a:r>
            <a:r>
              <a:rPr lang="en-US" sz="1400">
                <a:latin typeface="Times New Roman"/>
                <a:ea typeface="+mn-lt"/>
                <a:cs typeface="Times New Roman"/>
              </a:rPr>
              <a:t>, ICDE 2022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09F01C-10CF-DAAF-B11C-14B4D35691BD}"/>
              </a:ext>
            </a:extLst>
          </p:cNvPr>
          <p:cNvSpPr txBox="1"/>
          <p:nvPr/>
        </p:nvSpPr>
        <p:spPr>
          <a:xfrm>
            <a:off x="800861" y="1249520"/>
            <a:ext cx="10125458" cy="6728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200" b="1" dirty="0">
                <a:latin typeface="HELVETICA" panose="020B0604020202020204" pitchFamily="34" charset="0"/>
                <a:cs typeface="HELVETICA" panose="020B0604020202020204" pitchFamily="34" charset="0"/>
              </a:rPr>
              <a:t>Run to Failure Bias</a:t>
            </a:r>
          </a:p>
        </p:txBody>
      </p:sp>
      <p:pic>
        <p:nvPicPr>
          <p:cNvPr id="14" name="Picture 13" descr="A close-up of a person&amp;#39;s face&#10;&#10;Description automatically generated">
            <a:extLst>
              <a:ext uri="{FF2B5EF4-FFF2-40B4-BE49-F238E27FC236}">
                <a16:creationId xmlns:a16="http://schemas.microsoft.com/office/drawing/2014/main" id="{AC536706-93EF-14F5-3A3E-EC0D68E62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822" y="4003532"/>
            <a:ext cx="6831535" cy="179586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B60273D-58B7-1BC8-7E27-E5288A8DBC45}"/>
              </a:ext>
            </a:extLst>
          </p:cNvPr>
          <p:cNvSpPr txBox="1"/>
          <p:nvPr/>
        </p:nvSpPr>
        <p:spPr>
          <a:xfrm>
            <a:off x="465826" y="2192441"/>
            <a:ext cx="11248845" cy="111440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Most anomalies appear at the end of the time-series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 naïve algorithm that simply labels the last point as an anomaly has an excellent chance of being correct!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B00ABBE-7671-BC46-3A0B-0DC870F0570E}"/>
              </a:ext>
            </a:extLst>
          </p:cNvPr>
          <p:cNvGrpSpPr/>
          <p:nvPr/>
        </p:nvGrpSpPr>
        <p:grpSpPr>
          <a:xfrm>
            <a:off x="8142953" y="41318"/>
            <a:ext cx="3719653" cy="778297"/>
            <a:chOff x="8142953" y="41318"/>
            <a:chExt cx="3719653" cy="778297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69B48E0C-CA8A-FB68-5DEC-F7833E0F77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2953" y="155543"/>
              <a:ext cx="1073711" cy="538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1A3D821-A763-3731-4CDC-20B3A4D9D84D}"/>
                </a:ext>
              </a:extLst>
            </p:cNvPr>
            <p:cNvGrpSpPr/>
            <p:nvPr/>
          </p:nvGrpSpPr>
          <p:grpSpPr>
            <a:xfrm>
              <a:off x="10810077" y="41318"/>
              <a:ext cx="1052529" cy="778297"/>
              <a:chOff x="10863240" y="50180"/>
              <a:chExt cx="1212017" cy="928924"/>
            </a:xfrm>
          </p:grpSpPr>
          <p:pic>
            <p:nvPicPr>
              <p:cNvPr id="20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1E44CDC9-737A-34CA-3A85-59E737EA06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96960" y="50180"/>
                <a:ext cx="717396" cy="754566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E9B5FA-0853-E9B3-CC89-91645EEB71B5}"/>
                  </a:ext>
                </a:extLst>
              </p:cNvPr>
              <p:cNvSpPr txBox="1"/>
              <p:nvPr/>
            </p:nvSpPr>
            <p:spPr>
              <a:xfrm>
                <a:off x="10863240" y="702105"/>
                <a:ext cx="121201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CA" sz="1200" b="1" i="0" err="1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iSMART</a:t>
                </a:r>
                <a:r>
                  <a:rPr lang="en-CA" sz="1200" b="1" i="0" dirty="0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 Lab</a:t>
                </a:r>
                <a:endParaRPr lang="en-CA" sz="1200" b="1" dirty="0">
                  <a:solidFill>
                    <a:srgbClr val="980009"/>
                  </a:solidFill>
                  <a:latin typeface="Sitka Heading"/>
                  <a:cs typeface="Times New Roman"/>
                </a:endParaRPr>
              </a:p>
            </p:txBody>
          </p:sp>
        </p:grpSp>
        <p:pic>
          <p:nvPicPr>
            <p:cNvPr id="17" name="Picture 16" descr="A red text on a white background&#10;&#10;Description automatically generated">
              <a:extLst>
                <a:ext uri="{FF2B5EF4-FFF2-40B4-BE49-F238E27FC236}">
                  <a16:creationId xmlns:a16="http://schemas.microsoft.com/office/drawing/2014/main" id="{6F6B0543-F373-6938-273F-34B6B741D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2639" y="266199"/>
              <a:ext cx="1517438" cy="407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9394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C5B4B-3010-EE0C-5697-84E1A00BB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4B2E5-4C9C-622A-7961-4BE2A99D9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14" y="209666"/>
            <a:ext cx="7652739" cy="523396"/>
          </a:xfrm>
        </p:spPr>
        <p:txBody>
          <a:bodyPr>
            <a:normAutofit/>
          </a:bodyPr>
          <a:lstStyle/>
          <a:p>
            <a:r>
              <a:rPr lang="en-US" sz="2300" b="1" dirty="0">
                <a:latin typeface="HELVETICA"/>
                <a:cs typeface="Times New Roman"/>
              </a:rPr>
              <a:t>Researchers’ Playground: Inappropriate Benchmarks</a:t>
            </a:r>
            <a:endParaRPr lang="en-US" sz="2300" dirty="0">
              <a:latin typeface="HELVETICA"/>
              <a:cs typeface="HELVETICA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AA44D2-5F50-E21A-97C6-2A0DB4F1B773}"/>
              </a:ext>
            </a:extLst>
          </p:cNvPr>
          <p:cNvCxnSpPr>
            <a:cxnSpLocks/>
          </p:cNvCxnSpPr>
          <p:nvPr/>
        </p:nvCxnSpPr>
        <p:spPr>
          <a:xfrm>
            <a:off x="465826" y="862642"/>
            <a:ext cx="11248846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D281B6B-F22F-B535-AABE-E5A767B8478F}"/>
              </a:ext>
            </a:extLst>
          </p:cNvPr>
          <p:cNvGrpSpPr/>
          <p:nvPr/>
        </p:nvGrpSpPr>
        <p:grpSpPr>
          <a:xfrm>
            <a:off x="-2812" y="6477657"/>
            <a:ext cx="12194916" cy="389283"/>
            <a:chOff x="-2812" y="6477657"/>
            <a:chExt cx="12194916" cy="38928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90C41AF-2E9D-D4F2-24A7-FA7E4CAECB0D}"/>
                </a:ext>
              </a:extLst>
            </p:cNvPr>
            <p:cNvSpPr/>
            <p:nvPr/>
          </p:nvSpPr>
          <p:spPr>
            <a:xfrm>
              <a:off x="-2812" y="6496083"/>
              <a:ext cx="12194916" cy="365125"/>
            </a:xfrm>
            <a:prstGeom prst="rect">
              <a:avLst/>
            </a:prstGeom>
            <a:solidFill>
              <a:srgbClr val="767171"/>
            </a:solidFill>
            <a:ln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ED59A2D-9380-5EE6-E0B1-FBA4C78DBA27}"/>
                </a:ext>
              </a:extLst>
            </p:cNvPr>
            <p:cNvSpPr/>
            <p:nvPr/>
          </p:nvSpPr>
          <p:spPr>
            <a:xfrm>
              <a:off x="11541071" y="6497608"/>
              <a:ext cx="651033" cy="363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Slide Number Placeholder 13">
              <a:extLst>
                <a:ext uri="{FF2B5EF4-FFF2-40B4-BE49-F238E27FC236}">
                  <a16:creationId xmlns:a16="http://schemas.microsoft.com/office/drawing/2014/main" id="{37497DF0-626B-CCD5-7C97-4AF72D0DBB82}"/>
                </a:ext>
              </a:extLst>
            </p:cNvPr>
            <p:cNvSpPr txBox="1">
              <a:spLocks/>
            </p:cNvSpPr>
            <p:nvPr/>
          </p:nvSpPr>
          <p:spPr>
            <a:xfrm>
              <a:off x="11530956" y="6477657"/>
              <a:ext cx="483886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E5FB62D-3E43-4FF6-86F4-2C3D5ABF71F3}" type="slidenum">
                <a:rPr lang="en-CA" sz="1800" b="1" smtClean="0">
                  <a:solidFill>
                    <a:schemeClr val="tx1"/>
                  </a:solidFill>
                </a:rPr>
                <a:pPr/>
                <a:t>19</a:t>
              </a:fld>
              <a:endParaRPr lang="en-US" sz="1800" b="1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1C70D38-65C1-0834-EFAB-23F8C47CA1DC}"/>
                </a:ext>
              </a:extLst>
            </p:cNvPr>
            <p:cNvSpPr txBox="1"/>
            <p:nvPr/>
          </p:nvSpPr>
          <p:spPr>
            <a:xfrm>
              <a:off x="93307" y="6497608"/>
              <a:ext cx="3088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iSMART</a:t>
              </a:r>
              <a:r>
                <a:rPr lang="en-US" b="1" dirty="0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 Lab – AAAI 24</a:t>
              </a:r>
              <a:endParaRPr lang="en-CA" dirty="0">
                <a:solidFill>
                  <a:schemeClr val="bg1"/>
                </a:solidFill>
                <a:ea typeface="Tahoma" panose="020B060403050404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2AACAD-4DAD-8B17-5272-C54432B2A922}"/>
              </a:ext>
            </a:extLst>
          </p:cNvPr>
          <p:cNvSpPr txBox="1"/>
          <p:nvPr/>
        </p:nvSpPr>
        <p:spPr>
          <a:xfrm>
            <a:off x="761231" y="1349774"/>
            <a:ext cx="10658036" cy="67710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CA" sz="3800" dirty="0">
                <a:latin typeface="HELVETICA" panose="020B0604020202020204" pitchFamily="34" charset="0"/>
                <a:cs typeface="HELVETICA" panose="020B0604020202020204" pitchFamily="34" charset="0"/>
              </a:rPr>
              <a:t>Inappropriate Benchmark Datasets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D6C1BB-298C-45BB-FBC5-DA00AA0A308E}"/>
              </a:ext>
            </a:extLst>
          </p:cNvPr>
          <p:cNvSpPr txBox="1"/>
          <p:nvPr/>
        </p:nvSpPr>
        <p:spPr>
          <a:xfrm>
            <a:off x="1074948" y="4138621"/>
            <a:ext cx="10053608" cy="13234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Many published comparisons of anomaly detection algorithms may be unreliable!</a:t>
            </a:r>
            <a:endParaRPr lang="en-CA" sz="4000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229A26-E6FB-C8FE-B84E-6CDF67996FEB}"/>
              </a:ext>
            </a:extLst>
          </p:cNvPr>
          <p:cNvCxnSpPr>
            <a:stCxn id="7" idx="2"/>
          </p:cNvCxnSpPr>
          <p:nvPr/>
        </p:nvCxnSpPr>
        <p:spPr>
          <a:xfrm>
            <a:off x="6090249" y="2026882"/>
            <a:ext cx="0" cy="18628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613DAB0-3B3C-D77E-5AAE-8AC486F6AE3F}"/>
              </a:ext>
            </a:extLst>
          </p:cNvPr>
          <p:cNvGrpSpPr/>
          <p:nvPr/>
        </p:nvGrpSpPr>
        <p:grpSpPr>
          <a:xfrm>
            <a:off x="8142953" y="41318"/>
            <a:ext cx="3719653" cy="778297"/>
            <a:chOff x="8142953" y="41318"/>
            <a:chExt cx="3719653" cy="778297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9188CF5C-A52D-A4B7-5F14-A88FC2B26E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2953" y="155543"/>
              <a:ext cx="1073711" cy="538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9BDB5DA-0F96-588B-54A1-923C5CB5AE82}"/>
                </a:ext>
              </a:extLst>
            </p:cNvPr>
            <p:cNvGrpSpPr/>
            <p:nvPr/>
          </p:nvGrpSpPr>
          <p:grpSpPr>
            <a:xfrm>
              <a:off x="10810077" y="41318"/>
              <a:ext cx="1052529" cy="778297"/>
              <a:chOff x="10863240" y="50180"/>
              <a:chExt cx="1212017" cy="928924"/>
            </a:xfrm>
          </p:grpSpPr>
          <p:pic>
            <p:nvPicPr>
              <p:cNvPr id="17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5A1CD569-00D6-9C58-7F75-53B5C70BA5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96960" y="50180"/>
                <a:ext cx="717396" cy="754566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E5B43CF-4413-C8EE-7A2B-12941BC03972}"/>
                  </a:ext>
                </a:extLst>
              </p:cNvPr>
              <p:cNvSpPr txBox="1"/>
              <p:nvPr/>
            </p:nvSpPr>
            <p:spPr>
              <a:xfrm>
                <a:off x="10863240" y="702105"/>
                <a:ext cx="121201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CA" sz="1200" b="1" i="0" err="1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iSMART</a:t>
                </a:r>
                <a:r>
                  <a:rPr lang="en-CA" sz="1200" b="1" i="0" dirty="0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 Lab</a:t>
                </a:r>
                <a:endParaRPr lang="en-CA" sz="1200" b="1" dirty="0">
                  <a:solidFill>
                    <a:srgbClr val="980009"/>
                  </a:solidFill>
                  <a:latin typeface="Sitka Heading"/>
                  <a:cs typeface="Times New Roman"/>
                </a:endParaRPr>
              </a:p>
            </p:txBody>
          </p:sp>
        </p:grpSp>
        <p:pic>
          <p:nvPicPr>
            <p:cNvPr id="16" name="Picture 15" descr="A red text on a white background&#10;&#10;Description automatically generated">
              <a:extLst>
                <a:ext uri="{FF2B5EF4-FFF2-40B4-BE49-F238E27FC236}">
                  <a16:creationId xmlns:a16="http://schemas.microsoft.com/office/drawing/2014/main" id="{9BA30588-D14A-D0E9-D8FC-CD49C4357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2639" y="266199"/>
              <a:ext cx="1517438" cy="407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7157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01D42-BE41-D1E2-A075-8423BC8E3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02C34-0BAD-984A-0D3B-94A0F21AC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15" y="209666"/>
            <a:ext cx="6917598" cy="523396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latin typeface="HELVETICA"/>
                <a:cs typeface="Times New Roman"/>
              </a:rPr>
              <a:t>Outline</a:t>
            </a:r>
            <a:endParaRPr lang="en-US" dirty="0">
              <a:latin typeface="HELVETICA"/>
              <a:cs typeface="HELVETICA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52610B0-BF7C-AE90-B1C7-83B91F104ABD}"/>
              </a:ext>
            </a:extLst>
          </p:cNvPr>
          <p:cNvCxnSpPr>
            <a:cxnSpLocks/>
          </p:cNvCxnSpPr>
          <p:nvPr/>
        </p:nvCxnSpPr>
        <p:spPr>
          <a:xfrm>
            <a:off x="465826" y="862642"/>
            <a:ext cx="11248846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C165F77-BC92-D1ED-26CA-4EC6D3432D01}"/>
              </a:ext>
            </a:extLst>
          </p:cNvPr>
          <p:cNvGrpSpPr/>
          <p:nvPr/>
        </p:nvGrpSpPr>
        <p:grpSpPr>
          <a:xfrm>
            <a:off x="-2812" y="6477657"/>
            <a:ext cx="12194916" cy="389283"/>
            <a:chOff x="-2812" y="6477657"/>
            <a:chExt cx="12194916" cy="38928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AA317FC-7163-FC6E-B105-FF797845FE25}"/>
                </a:ext>
              </a:extLst>
            </p:cNvPr>
            <p:cNvSpPr/>
            <p:nvPr/>
          </p:nvSpPr>
          <p:spPr>
            <a:xfrm>
              <a:off x="-2812" y="6496083"/>
              <a:ext cx="12194916" cy="365125"/>
            </a:xfrm>
            <a:prstGeom prst="rect">
              <a:avLst/>
            </a:prstGeom>
            <a:solidFill>
              <a:srgbClr val="767171"/>
            </a:solidFill>
            <a:ln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5F5EB59-884A-8081-D603-71D6CE55B966}"/>
                </a:ext>
              </a:extLst>
            </p:cNvPr>
            <p:cNvSpPr/>
            <p:nvPr/>
          </p:nvSpPr>
          <p:spPr>
            <a:xfrm>
              <a:off x="11541071" y="6497608"/>
              <a:ext cx="651033" cy="363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Slide Number Placeholder 13">
              <a:extLst>
                <a:ext uri="{FF2B5EF4-FFF2-40B4-BE49-F238E27FC236}">
                  <a16:creationId xmlns:a16="http://schemas.microsoft.com/office/drawing/2014/main" id="{7B3E30A6-926E-F94B-505C-89515233FB79}"/>
                </a:ext>
              </a:extLst>
            </p:cNvPr>
            <p:cNvSpPr txBox="1">
              <a:spLocks/>
            </p:cNvSpPr>
            <p:nvPr/>
          </p:nvSpPr>
          <p:spPr>
            <a:xfrm>
              <a:off x="11530956" y="6477657"/>
              <a:ext cx="483886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E5FB62D-3E43-4FF6-86F4-2C3D5ABF71F3}" type="slidenum">
                <a:rPr lang="en-CA" sz="1800" b="1" smtClean="0">
                  <a:solidFill>
                    <a:schemeClr val="tx1"/>
                  </a:solidFill>
                </a:rPr>
                <a:pPr/>
                <a:t>2</a:t>
              </a:fld>
              <a:endParaRPr lang="en-US" sz="1800" b="1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4E50FFD-A152-82C2-D409-0E575891E51C}"/>
                </a:ext>
              </a:extLst>
            </p:cNvPr>
            <p:cNvSpPr txBox="1"/>
            <p:nvPr/>
          </p:nvSpPr>
          <p:spPr>
            <a:xfrm>
              <a:off x="93307" y="6497608"/>
              <a:ext cx="3088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iSMART</a:t>
              </a:r>
              <a:r>
                <a:rPr lang="en-US" b="1" dirty="0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 Lab – AAAI 24</a:t>
              </a:r>
              <a:endParaRPr lang="en-CA" dirty="0">
                <a:solidFill>
                  <a:schemeClr val="bg1"/>
                </a:solidFill>
                <a:ea typeface="Tahoma" panose="020B060403050404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A81FFB6-D61C-3D31-D46B-5DA9D1D2FFA4}"/>
              </a:ext>
            </a:extLst>
          </p:cNvPr>
          <p:cNvSpPr txBox="1"/>
          <p:nvPr/>
        </p:nvSpPr>
        <p:spPr>
          <a:xfrm>
            <a:off x="495666" y="1095486"/>
            <a:ext cx="11219005" cy="44383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b="1" i="1" dirty="0">
                <a:latin typeface="HELVETICA"/>
                <a:ea typeface="Roboto"/>
                <a:cs typeface="Times New Roman"/>
              </a:rPr>
              <a:t>In This Tutorial:</a:t>
            </a:r>
            <a:endParaRPr lang="en-US" b="1" i="1" dirty="0">
              <a:solidFill>
                <a:srgbClr val="000000"/>
              </a:solidFill>
              <a:latin typeface="HELVETICA"/>
              <a:ea typeface="Roboto"/>
              <a:cs typeface="Times New Roman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"/>
                <a:ea typeface="Roboto"/>
                <a:cs typeface="Times New Roman"/>
              </a:rPr>
              <a:t>What is time-series anomaly detection (TSAD)?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"/>
                <a:ea typeface="Roboto"/>
                <a:cs typeface="Times New Roman"/>
              </a:rPr>
              <a:t>How does TSAD differ from other Anomaly detection tasks?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"/>
                <a:ea typeface="Roboto"/>
                <a:cs typeface="Times New Roman"/>
              </a:rPr>
              <a:t>Why deep learning is suitable for this problem?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HELVETICA"/>
                <a:ea typeface="Roboto"/>
                <a:cs typeface="Times New Roman"/>
              </a:rPr>
              <a:t>Current issues in deep learning for TSAD!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"/>
                <a:ea typeface="Roboto"/>
                <a:cs typeface="Times New Roman"/>
              </a:rPr>
              <a:t>Two SOTA approaches: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"/>
                <a:ea typeface="Roboto"/>
                <a:cs typeface="Times New Roman"/>
              </a:rPr>
              <a:t>Graph Neural Networks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"/>
                <a:ea typeface="Roboto"/>
                <a:cs typeface="Times New Roman"/>
              </a:rPr>
              <a:t>Self-Supervised Learning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1556C44-7217-1784-C354-72FDDDAD548A}"/>
              </a:ext>
            </a:extLst>
          </p:cNvPr>
          <p:cNvGrpSpPr/>
          <p:nvPr/>
        </p:nvGrpSpPr>
        <p:grpSpPr>
          <a:xfrm>
            <a:off x="8142953" y="41318"/>
            <a:ext cx="3719653" cy="778297"/>
            <a:chOff x="8142953" y="41318"/>
            <a:chExt cx="3719653" cy="778297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FE9AD2E3-A461-8480-7CBF-75703AEF82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2953" y="155543"/>
              <a:ext cx="1073711" cy="538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251AFEC-FBA4-B7D5-9EAA-E6D51CBD05DA}"/>
                </a:ext>
              </a:extLst>
            </p:cNvPr>
            <p:cNvGrpSpPr/>
            <p:nvPr/>
          </p:nvGrpSpPr>
          <p:grpSpPr>
            <a:xfrm>
              <a:off x="10810077" y="41318"/>
              <a:ext cx="1052529" cy="778297"/>
              <a:chOff x="10863240" y="50180"/>
              <a:chExt cx="1212017" cy="928924"/>
            </a:xfrm>
          </p:grpSpPr>
          <p:pic>
            <p:nvPicPr>
              <p:cNvPr id="8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3C61952C-FEB2-7BF1-92D5-7DF2B4D0B8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96960" y="50180"/>
                <a:ext cx="717396" cy="754566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7B456D-8023-F10D-6E44-3041DCCBDF98}"/>
                  </a:ext>
                </a:extLst>
              </p:cNvPr>
              <p:cNvSpPr txBox="1"/>
              <p:nvPr/>
            </p:nvSpPr>
            <p:spPr>
              <a:xfrm>
                <a:off x="10863240" y="702105"/>
                <a:ext cx="121201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CA" sz="1200" b="1" i="0" err="1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iSMART</a:t>
                </a:r>
                <a:r>
                  <a:rPr lang="en-CA" sz="1200" b="1" i="0" dirty="0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 Lab</a:t>
                </a:r>
                <a:endParaRPr lang="en-CA" sz="1200" b="1" dirty="0">
                  <a:solidFill>
                    <a:srgbClr val="980009"/>
                  </a:solidFill>
                  <a:latin typeface="Sitka Heading"/>
                  <a:cs typeface="Times New Roman"/>
                </a:endParaRPr>
              </a:p>
            </p:txBody>
          </p:sp>
        </p:grpSp>
        <p:pic>
          <p:nvPicPr>
            <p:cNvPr id="7" name="Picture 6" descr="A red text on a white background&#10;&#10;Description automatically generated">
              <a:extLst>
                <a:ext uri="{FF2B5EF4-FFF2-40B4-BE49-F238E27FC236}">
                  <a16:creationId xmlns:a16="http://schemas.microsoft.com/office/drawing/2014/main" id="{02BA044E-A858-B2B8-7AF1-0238C51D1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2639" y="266199"/>
              <a:ext cx="1517438" cy="407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5310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8A53D-B508-7E32-7D15-DF5C6E569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CE2DD-3CCD-C5E5-E81B-8A2603EE2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14" y="209666"/>
            <a:ext cx="7858257" cy="523396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latin typeface="HELVETICA"/>
                <a:cs typeface="Times New Roman"/>
              </a:rPr>
              <a:t>Deep Learning for TSAD</a:t>
            </a:r>
            <a:endParaRPr lang="en-US" dirty="0">
              <a:latin typeface="HELVETICA"/>
              <a:cs typeface="HELVETICA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28C1468-D870-6B13-19F9-0CD241CEBB35}"/>
              </a:ext>
            </a:extLst>
          </p:cNvPr>
          <p:cNvCxnSpPr>
            <a:cxnSpLocks/>
          </p:cNvCxnSpPr>
          <p:nvPr/>
        </p:nvCxnSpPr>
        <p:spPr>
          <a:xfrm>
            <a:off x="465826" y="862642"/>
            <a:ext cx="11248846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791FFA2-431A-4201-8C6B-C619D67084FC}"/>
              </a:ext>
            </a:extLst>
          </p:cNvPr>
          <p:cNvGrpSpPr/>
          <p:nvPr/>
        </p:nvGrpSpPr>
        <p:grpSpPr>
          <a:xfrm>
            <a:off x="-2812" y="6477657"/>
            <a:ext cx="12194916" cy="389283"/>
            <a:chOff x="-2812" y="6477657"/>
            <a:chExt cx="12194916" cy="38928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5432BCA-F227-B935-0D01-852517671AD5}"/>
                </a:ext>
              </a:extLst>
            </p:cNvPr>
            <p:cNvSpPr/>
            <p:nvPr/>
          </p:nvSpPr>
          <p:spPr>
            <a:xfrm>
              <a:off x="-2812" y="6496083"/>
              <a:ext cx="12194916" cy="365125"/>
            </a:xfrm>
            <a:prstGeom prst="rect">
              <a:avLst/>
            </a:prstGeom>
            <a:solidFill>
              <a:srgbClr val="767171"/>
            </a:solidFill>
            <a:ln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1151D20-ACF8-162A-36C6-BF014DD991E7}"/>
                </a:ext>
              </a:extLst>
            </p:cNvPr>
            <p:cNvSpPr/>
            <p:nvPr/>
          </p:nvSpPr>
          <p:spPr>
            <a:xfrm>
              <a:off x="11541071" y="6497608"/>
              <a:ext cx="651033" cy="363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Slide Number Placeholder 13">
              <a:extLst>
                <a:ext uri="{FF2B5EF4-FFF2-40B4-BE49-F238E27FC236}">
                  <a16:creationId xmlns:a16="http://schemas.microsoft.com/office/drawing/2014/main" id="{B73559D8-D5D0-B743-E1B3-C3E199E81267}"/>
                </a:ext>
              </a:extLst>
            </p:cNvPr>
            <p:cNvSpPr txBox="1">
              <a:spLocks/>
            </p:cNvSpPr>
            <p:nvPr/>
          </p:nvSpPr>
          <p:spPr>
            <a:xfrm>
              <a:off x="11530956" y="6477657"/>
              <a:ext cx="483886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E5FB62D-3E43-4FF6-86F4-2C3D5ABF71F3}" type="slidenum">
                <a:rPr lang="en-CA" sz="1800" b="1" smtClean="0">
                  <a:solidFill>
                    <a:schemeClr val="tx1"/>
                  </a:solidFill>
                </a:rPr>
                <a:pPr/>
                <a:t>20</a:t>
              </a:fld>
              <a:endParaRPr lang="en-US" sz="1800" b="1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3B47855-41F2-6015-4496-4839B06F4BFB}"/>
                </a:ext>
              </a:extLst>
            </p:cNvPr>
            <p:cNvSpPr txBox="1"/>
            <p:nvPr/>
          </p:nvSpPr>
          <p:spPr>
            <a:xfrm>
              <a:off x="93307" y="6497608"/>
              <a:ext cx="3088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iSMART</a:t>
              </a:r>
              <a:r>
                <a:rPr lang="en-US" b="1" dirty="0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 Lab – AAAI 24</a:t>
              </a:r>
              <a:endParaRPr lang="en-CA" dirty="0">
                <a:solidFill>
                  <a:schemeClr val="bg1"/>
                </a:solidFill>
                <a:ea typeface="Tahoma" panose="020B060403050404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36AB799-27B0-DF87-D410-D5C37D146A4F}"/>
              </a:ext>
            </a:extLst>
          </p:cNvPr>
          <p:cNvSpPr txBox="1"/>
          <p:nvPr/>
        </p:nvSpPr>
        <p:spPr>
          <a:xfrm>
            <a:off x="5795210" y="2807368"/>
            <a:ext cx="210552" cy="2005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14" name="Picture 13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280B80CB-A722-4776-D993-67B8A408E1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82" y="1454371"/>
            <a:ext cx="1909169" cy="81615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59A15C-6691-B2B5-525F-A8F2AE868AE6}"/>
              </a:ext>
            </a:extLst>
          </p:cNvPr>
          <p:cNvCxnSpPr>
            <a:cxnSpLocks/>
          </p:cNvCxnSpPr>
          <p:nvPr/>
        </p:nvCxnSpPr>
        <p:spPr>
          <a:xfrm>
            <a:off x="2651644" y="1914288"/>
            <a:ext cx="204158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diagram of a block diagram&#10;&#10;Description automatically generated">
            <a:extLst>
              <a:ext uri="{FF2B5EF4-FFF2-40B4-BE49-F238E27FC236}">
                <a16:creationId xmlns:a16="http://schemas.microsoft.com/office/drawing/2014/main" id="{844ADEFD-9D84-E833-C82F-0A6E49B66C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5" b="24412"/>
          <a:stretch/>
        </p:blipFill>
        <p:spPr>
          <a:xfrm>
            <a:off x="4857824" y="1150789"/>
            <a:ext cx="3847438" cy="152699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E0B61D-A057-DC32-195F-CE384CC0ADC3}"/>
              </a:ext>
            </a:extLst>
          </p:cNvPr>
          <p:cNvCxnSpPr>
            <a:cxnSpLocks/>
          </p:cNvCxnSpPr>
          <p:nvPr/>
        </p:nvCxnSpPr>
        <p:spPr>
          <a:xfrm>
            <a:off x="8418460" y="1914288"/>
            <a:ext cx="70978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E3C497B-BFF1-7F31-890A-62BC1E6C5BE2}"/>
              </a:ext>
            </a:extLst>
          </p:cNvPr>
          <p:cNvSpPr/>
          <p:nvPr/>
        </p:nvSpPr>
        <p:spPr>
          <a:xfrm>
            <a:off x="9584573" y="1419297"/>
            <a:ext cx="2019163" cy="7478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ysClr val="windowText" lastClr="000000"/>
                </a:solidFill>
              </a:rPr>
              <a:t>Raw Anomaly Score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93C70B-82FC-D3BA-0E4A-82C3F3059CDF}"/>
              </a:ext>
            </a:extLst>
          </p:cNvPr>
          <p:cNvCxnSpPr>
            <a:cxnSpLocks/>
          </p:cNvCxnSpPr>
          <p:nvPr/>
        </p:nvCxnSpPr>
        <p:spPr>
          <a:xfrm>
            <a:off x="10555340" y="2293739"/>
            <a:ext cx="0" cy="4861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4327A70-0803-FB7D-0580-9B42B1F0CE12}"/>
              </a:ext>
            </a:extLst>
          </p:cNvPr>
          <p:cNvSpPr/>
          <p:nvPr/>
        </p:nvSpPr>
        <p:spPr>
          <a:xfrm>
            <a:off x="9584573" y="2862258"/>
            <a:ext cx="2019163" cy="7478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ysClr val="windowText" lastClr="000000"/>
                </a:solidFill>
              </a:rPr>
              <a:t>Filtering the Score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978FB51-1ECD-40DB-55FA-596E84E0838A}"/>
              </a:ext>
            </a:extLst>
          </p:cNvPr>
          <p:cNvCxnSpPr>
            <a:cxnSpLocks/>
          </p:cNvCxnSpPr>
          <p:nvPr/>
        </p:nvCxnSpPr>
        <p:spPr>
          <a:xfrm>
            <a:off x="10555340" y="3708529"/>
            <a:ext cx="0" cy="4861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7A944A5-5D8D-10F4-D64C-B968D27BC00B}"/>
              </a:ext>
            </a:extLst>
          </p:cNvPr>
          <p:cNvSpPr/>
          <p:nvPr/>
        </p:nvSpPr>
        <p:spPr>
          <a:xfrm>
            <a:off x="9584573" y="4277048"/>
            <a:ext cx="2019163" cy="7478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ysClr val="windowText" lastClr="000000"/>
                </a:solidFill>
              </a:rPr>
              <a:t>Thresholding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BDB60B-535A-3E28-0980-F2C6D46FF564}"/>
              </a:ext>
            </a:extLst>
          </p:cNvPr>
          <p:cNvCxnSpPr>
            <a:cxnSpLocks/>
          </p:cNvCxnSpPr>
          <p:nvPr/>
        </p:nvCxnSpPr>
        <p:spPr>
          <a:xfrm flipH="1" flipV="1">
            <a:off x="8631936" y="4645152"/>
            <a:ext cx="6417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86CF580-FF69-AFE2-35C3-AB7C5A97C5B8}"/>
              </a:ext>
            </a:extLst>
          </p:cNvPr>
          <p:cNvSpPr/>
          <p:nvPr/>
        </p:nvSpPr>
        <p:spPr>
          <a:xfrm>
            <a:off x="6399297" y="4273966"/>
            <a:ext cx="2019163" cy="7478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ysClr val="windowText" lastClr="000000"/>
                </a:solidFill>
              </a:rPr>
              <a:t>Label Assignment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F9316D9-E646-12CB-07D2-0F2653F85907}"/>
              </a:ext>
            </a:extLst>
          </p:cNvPr>
          <p:cNvCxnSpPr>
            <a:cxnSpLocks/>
          </p:cNvCxnSpPr>
          <p:nvPr/>
        </p:nvCxnSpPr>
        <p:spPr>
          <a:xfrm flipH="1" flipV="1">
            <a:off x="5593343" y="4626337"/>
            <a:ext cx="6417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31055FA-442D-164B-BE78-5F4F22C56D6E}"/>
              </a:ext>
            </a:extLst>
          </p:cNvPr>
          <p:cNvSpPr/>
          <p:nvPr/>
        </p:nvSpPr>
        <p:spPr>
          <a:xfrm>
            <a:off x="3351297" y="4264558"/>
            <a:ext cx="2019163" cy="7478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CA">
                <a:solidFill>
                  <a:sysClr val="windowText" lastClr="000000"/>
                </a:solidFill>
                <a:cs typeface="Calibri"/>
              </a:rPr>
              <a:t>Evaluation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AF9450-A810-BA92-2F33-4A5C5A4A82FC}"/>
              </a:ext>
            </a:extLst>
          </p:cNvPr>
          <p:cNvSpPr/>
          <p:nvPr/>
        </p:nvSpPr>
        <p:spPr>
          <a:xfrm>
            <a:off x="5242185" y="3305004"/>
            <a:ext cx="1341830" cy="7478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CA" dirty="0">
                <a:solidFill>
                  <a:sysClr val="windowText" lastClr="000000"/>
                </a:solidFill>
                <a:cs typeface="Calibri"/>
              </a:rPr>
              <a:t>Label Adjustment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B1FF41-0797-40CB-C459-11D71076ACD1}"/>
              </a:ext>
            </a:extLst>
          </p:cNvPr>
          <p:cNvSpPr txBox="1"/>
          <p:nvPr/>
        </p:nvSpPr>
        <p:spPr>
          <a:xfrm>
            <a:off x="1102701" y="2363056"/>
            <a:ext cx="859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latin typeface="HELVETICA" panose="020B0604020202020204" pitchFamily="34" charset="0"/>
                <a:cs typeface="HELVETICA" panose="020B0604020202020204" pitchFamily="34" charset="0"/>
              </a:rPr>
              <a:t>Input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9CAF26-E27A-3F4D-EF24-11120D0A4082}"/>
              </a:ext>
            </a:extLst>
          </p:cNvPr>
          <p:cNvSpPr/>
          <p:nvPr/>
        </p:nvSpPr>
        <p:spPr>
          <a:xfrm>
            <a:off x="2865699" y="1084375"/>
            <a:ext cx="1613477" cy="5301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CA" dirty="0">
                <a:solidFill>
                  <a:sysClr val="windowText" lastClr="000000"/>
                </a:solidFill>
                <a:cs typeface="Calibri"/>
              </a:rPr>
              <a:t>Segmentation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4A23B2C-37E3-F232-FCCC-FFC9B1E0A66D}"/>
              </a:ext>
            </a:extLst>
          </p:cNvPr>
          <p:cNvGrpSpPr/>
          <p:nvPr/>
        </p:nvGrpSpPr>
        <p:grpSpPr>
          <a:xfrm>
            <a:off x="8142953" y="41318"/>
            <a:ext cx="3719653" cy="778297"/>
            <a:chOff x="8142953" y="41318"/>
            <a:chExt cx="3719653" cy="778297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3507C95D-8EF1-96D1-4515-F3E0EB6F4C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2953" y="155543"/>
              <a:ext cx="1073711" cy="538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7D09917-54E3-28CD-3BD2-98BFA8A7D486}"/>
                </a:ext>
              </a:extLst>
            </p:cNvPr>
            <p:cNvGrpSpPr/>
            <p:nvPr/>
          </p:nvGrpSpPr>
          <p:grpSpPr>
            <a:xfrm>
              <a:off x="10810077" y="41318"/>
              <a:ext cx="1052529" cy="778297"/>
              <a:chOff x="10863240" y="50180"/>
              <a:chExt cx="1212017" cy="928924"/>
            </a:xfrm>
          </p:grpSpPr>
          <p:pic>
            <p:nvPicPr>
              <p:cNvPr id="34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AB6F4400-B355-A09A-9A5B-94AFF1CBFC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96960" y="50180"/>
                <a:ext cx="717396" cy="754566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E17F25B-B366-055E-9132-35CE16EF8B5E}"/>
                  </a:ext>
                </a:extLst>
              </p:cNvPr>
              <p:cNvSpPr txBox="1"/>
              <p:nvPr/>
            </p:nvSpPr>
            <p:spPr>
              <a:xfrm>
                <a:off x="10863240" y="702105"/>
                <a:ext cx="121201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CA" sz="1200" b="1" i="0" err="1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iSMART</a:t>
                </a:r>
                <a:r>
                  <a:rPr lang="en-CA" sz="1200" b="1" i="0" dirty="0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 Lab</a:t>
                </a:r>
                <a:endParaRPr lang="en-CA" sz="1200" b="1" dirty="0">
                  <a:solidFill>
                    <a:srgbClr val="980009"/>
                  </a:solidFill>
                  <a:latin typeface="Sitka Heading"/>
                  <a:cs typeface="Times New Roman"/>
                </a:endParaRPr>
              </a:p>
            </p:txBody>
          </p:sp>
        </p:grpSp>
        <p:pic>
          <p:nvPicPr>
            <p:cNvPr id="33" name="Picture 32" descr="A red text on a white background&#10;&#10;Description automatically generated">
              <a:extLst>
                <a:ext uri="{FF2B5EF4-FFF2-40B4-BE49-F238E27FC236}">
                  <a16:creationId xmlns:a16="http://schemas.microsoft.com/office/drawing/2014/main" id="{08A75321-2F5D-98AC-2909-B837EB791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2639" y="266199"/>
              <a:ext cx="1517438" cy="407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656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28F24-0519-AC0B-ECE6-E681BB2FA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5D207-682D-00DA-46ED-096524EB9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14" y="209666"/>
            <a:ext cx="7652739" cy="523396"/>
          </a:xfrm>
        </p:spPr>
        <p:txBody>
          <a:bodyPr>
            <a:noAutofit/>
          </a:bodyPr>
          <a:lstStyle/>
          <a:p>
            <a:r>
              <a:rPr lang="en-US" sz="2200" b="1" dirty="0">
                <a:latin typeface="HELVETICA" panose="020B0604020202020204" pitchFamily="34" charset="0"/>
                <a:cs typeface="HELVETICA" panose="020B0604020202020204" pitchFamily="34" charset="0"/>
              </a:rPr>
              <a:t>Researchers’ Playground: Filtering the Anomaly Score</a:t>
            </a:r>
            <a:endParaRPr lang="en-US" sz="2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56886D4-2837-4191-5E0C-2F98238F1241}"/>
              </a:ext>
            </a:extLst>
          </p:cNvPr>
          <p:cNvCxnSpPr>
            <a:cxnSpLocks/>
          </p:cNvCxnSpPr>
          <p:nvPr/>
        </p:nvCxnSpPr>
        <p:spPr>
          <a:xfrm>
            <a:off x="465826" y="862642"/>
            <a:ext cx="11248846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12AFAD5-1796-6998-3101-5F922901A675}"/>
              </a:ext>
            </a:extLst>
          </p:cNvPr>
          <p:cNvGrpSpPr/>
          <p:nvPr/>
        </p:nvGrpSpPr>
        <p:grpSpPr>
          <a:xfrm>
            <a:off x="-2812" y="6477657"/>
            <a:ext cx="12194916" cy="389283"/>
            <a:chOff x="-2812" y="6477657"/>
            <a:chExt cx="12194916" cy="38928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A1282ED-62FF-158E-C46A-CF8868451034}"/>
                </a:ext>
              </a:extLst>
            </p:cNvPr>
            <p:cNvSpPr/>
            <p:nvPr/>
          </p:nvSpPr>
          <p:spPr>
            <a:xfrm>
              <a:off x="-2812" y="6496083"/>
              <a:ext cx="12194916" cy="365125"/>
            </a:xfrm>
            <a:prstGeom prst="rect">
              <a:avLst/>
            </a:prstGeom>
            <a:solidFill>
              <a:srgbClr val="767171"/>
            </a:solidFill>
            <a:ln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563D388-E7ED-794B-8EDB-54CDB352ABF3}"/>
                </a:ext>
              </a:extLst>
            </p:cNvPr>
            <p:cNvSpPr/>
            <p:nvPr/>
          </p:nvSpPr>
          <p:spPr>
            <a:xfrm>
              <a:off x="11541071" y="6497608"/>
              <a:ext cx="651033" cy="363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Slide Number Placeholder 13">
              <a:extLst>
                <a:ext uri="{FF2B5EF4-FFF2-40B4-BE49-F238E27FC236}">
                  <a16:creationId xmlns:a16="http://schemas.microsoft.com/office/drawing/2014/main" id="{7E13B8D5-C00C-AC5A-7B50-40113D8F16EA}"/>
                </a:ext>
              </a:extLst>
            </p:cNvPr>
            <p:cNvSpPr txBox="1">
              <a:spLocks/>
            </p:cNvSpPr>
            <p:nvPr/>
          </p:nvSpPr>
          <p:spPr>
            <a:xfrm>
              <a:off x="11530956" y="6477657"/>
              <a:ext cx="483886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E5FB62D-3E43-4FF6-86F4-2C3D5ABF71F3}" type="slidenum">
                <a:rPr lang="en-CA" sz="1800" b="1" smtClean="0">
                  <a:solidFill>
                    <a:schemeClr val="tx1"/>
                  </a:solidFill>
                </a:rPr>
                <a:pPr/>
                <a:t>21</a:t>
              </a:fld>
              <a:endParaRPr lang="en-US" sz="1800" b="1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2C307D1-89AF-3DD7-2FE7-796A9471B5BB}"/>
                </a:ext>
              </a:extLst>
            </p:cNvPr>
            <p:cNvSpPr txBox="1"/>
            <p:nvPr/>
          </p:nvSpPr>
          <p:spPr>
            <a:xfrm>
              <a:off x="93307" y="6497608"/>
              <a:ext cx="3088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iSMART</a:t>
              </a:r>
              <a:r>
                <a:rPr lang="en-US" b="1" dirty="0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 Lab – AAAI 24</a:t>
              </a:r>
              <a:endParaRPr lang="en-CA" dirty="0">
                <a:solidFill>
                  <a:schemeClr val="bg1"/>
                </a:solidFill>
                <a:ea typeface="Tahoma" panose="020B060403050404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221C9AC-5E6A-38E9-BE7B-3E79C22ADFC2}"/>
              </a:ext>
            </a:extLst>
          </p:cNvPr>
          <p:cNvSpPr txBox="1"/>
          <p:nvPr/>
        </p:nvSpPr>
        <p:spPr>
          <a:xfrm>
            <a:off x="782940" y="1030866"/>
            <a:ext cx="9959931" cy="4565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CA" dirty="0">
                <a:latin typeface="HELVETICA" panose="020B0604020202020204" pitchFamily="34" charset="0"/>
                <a:cs typeface="HELVETICA" panose="020B0604020202020204" pitchFamily="34" charset="0"/>
              </a:rPr>
              <a:t>The raw output of neural network is noisy and does not consider the temporal dependencies</a:t>
            </a:r>
          </a:p>
        </p:txBody>
      </p:sp>
      <p:pic>
        <p:nvPicPr>
          <p:cNvPr id="15" name="Picture 14" descr="A graph with blue lines and red lines&#10;&#10;Description automatically generated">
            <a:extLst>
              <a:ext uri="{FF2B5EF4-FFF2-40B4-BE49-F238E27FC236}">
                <a16:creationId xmlns:a16="http://schemas.microsoft.com/office/drawing/2014/main" id="{9042F40F-4A11-F48B-BED0-CA7AC6B71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723" y="1655624"/>
            <a:ext cx="4207117" cy="31257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329987C-B2CD-5675-CBC0-D5C828F5CCBF}"/>
              </a:ext>
            </a:extLst>
          </p:cNvPr>
          <p:cNvSpPr txBox="1"/>
          <p:nvPr/>
        </p:nvSpPr>
        <p:spPr>
          <a:xfrm>
            <a:off x="587868" y="4980177"/>
            <a:ext cx="9959931" cy="87203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A" dirty="0">
                <a:latin typeface="HELVETICA" panose="020B0604020202020204" pitchFamily="34" charset="0"/>
                <a:cs typeface="HELVETICA" panose="020B0604020202020204" pitchFamily="34" charset="0"/>
              </a:rPr>
              <a:t>We can use a kernel, </a:t>
            </a:r>
            <a:r>
              <a:rPr lang="en-CA" i="1" dirty="0">
                <a:latin typeface="HELVETICA" panose="020B0604020202020204" pitchFamily="34" charset="0"/>
                <a:cs typeface="HELVETICA" panose="020B0604020202020204" pitchFamily="34" charset="0"/>
              </a:rPr>
              <a:t>aka</a:t>
            </a:r>
            <a:r>
              <a:rPr lang="en-CA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CA" b="1" dirty="0">
                <a:latin typeface="HELVETICA" panose="020B0604020202020204" pitchFamily="34" charset="0"/>
                <a:cs typeface="HELVETICA" panose="020B0604020202020204" pitchFamily="34" charset="0"/>
              </a:rPr>
              <a:t>scoring function</a:t>
            </a:r>
            <a:r>
              <a:rPr lang="en-CA" dirty="0">
                <a:latin typeface="HELVETICA" panose="020B0604020202020204" pitchFamily="34" charset="0"/>
                <a:cs typeface="HELVETICA" panose="020B0604020202020204" pitchFamily="34" charset="0"/>
              </a:rPr>
              <a:t>, to filter and smoothen the anomaly score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CA" dirty="0">
                <a:latin typeface="HELVETICA" panose="020B0604020202020204" pitchFamily="34" charset="0"/>
                <a:cs typeface="HELVETICA" panose="020B0604020202020204" pitchFamily="34" charset="0"/>
              </a:rPr>
              <a:t>Many researchers incorporate this step as one module of their algorithm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4A69B5B-F97A-D2CF-4D49-3F1A074023E0}"/>
              </a:ext>
            </a:extLst>
          </p:cNvPr>
          <p:cNvGrpSpPr/>
          <p:nvPr/>
        </p:nvGrpSpPr>
        <p:grpSpPr>
          <a:xfrm>
            <a:off x="8142953" y="41318"/>
            <a:ext cx="3719653" cy="778297"/>
            <a:chOff x="8142953" y="41318"/>
            <a:chExt cx="3719653" cy="778297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928D83F5-E74F-23EB-ED02-D85F3A1ABC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2953" y="155543"/>
              <a:ext cx="1073711" cy="538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075CFEE-1348-3857-160B-1367AAC5217E}"/>
                </a:ext>
              </a:extLst>
            </p:cNvPr>
            <p:cNvGrpSpPr/>
            <p:nvPr/>
          </p:nvGrpSpPr>
          <p:grpSpPr>
            <a:xfrm>
              <a:off x="10810077" y="41318"/>
              <a:ext cx="1052529" cy="778297"/>
              <a:chOff x="10863240" y="50180"/>
              <a:chExt cx="1212017" cy="928924"/>
            </a:xfrm>
          </p:grpSpPr>
          <p:pic>
            <p:nvPicPr>
              <p:cNvPr id="20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D597FB39-6605-013B-0DF3-FB521F5AAC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96960" y="50180"/>
                <a:ext cx="717396" cy="754566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BDE8FEF-C737-BDAE-2D8D-EB574A1B69CB}"/>
                  </a:ext>
                </a:extLst>
              </p:cNvPr>
              <p:cNvSpPr txBox="1"/>
              <p:nvPr/>
            </p:nvSpPr>
            <p:spPr>
              <a:xfrm>
                <a:off x="10863240" y="702105"/>
                <a:ext cx="121201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CA" sz="1200" b="1" i="0" err="1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iSMART</a:t>
                </a:r>
                <a:r>
                  <a:rPr lang="en-CA" sz="1200" b="1" i="0" dirty="0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 Lab</a:t>
                </a:r>
                <a:endParaRPr lang="en-CA" sz="1200" b="1" dirty="0">
                  <a:solidFill>
                    <a:srgbClr val="980009"/>
                  </a:solidFill>
                  <a:latin typeface="Sitka Heading"/>
                  <a:cs typeface="Times New Roman"/>
                </a:endParaRPr>
              </a:p>
            </p:txBody>
          </p:sp>
        </p:grpSp>
        <p:pic>
          <p:nvPicPr>
            <p:cNvPr id="17" name="Picture 16" descr="A red text on a white background&#10;&#10;Description automatically generated">
              <a:extLst>
                <a:ext uri="{FF2B5EF4-FFF2-40B4-BE49-F238E27FC236}">
                  <a16:creationId xmlns:a16="http://schemas.microsoft.com/office/drawing/2014/main" id="{C3524B40-EC1D-49BE-A21E-00A8B1392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2639" y="266199"/>
              <a:ext cx="1517438" cy="407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3146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005FB-5C50-E515-09FA-43225F750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588BF-5E69-1CD5-1C6A-D21F7A208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14" y="209666"/>
            <a:ext cx="7785106" cy="523396"/>
          </a:xfrm>
        </p:spPr>
        <p:txBody>
          <a:bodyPr>
            <a:noAutofit/>
          </a:bodyPr>
          <a:lstStyle/>
          <a:p>
            <a:r>
              <a:rPr lang="en-US" sz="2300" b="1" dirty="0">
                <a:latin typeface="HELVETICA" panose="020B0604020202020204" pitchFamily="34" charset="0"/>
                <a:cs typeface="HELVETICA" panose="020B0604020202020204" pitchFamily="34" charset="0"/>
              </a:rPr>
              <a:t>Researchers’ Playground: Filtering the Anomaly Score</a:t>
            </a:r>
            <a:endParaRPr lang="en-US" sz="23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C6D580D-5ECA-267D-EC77-12426890DC43}"/>
              </a:ext>
            </a:extLst>
          </p:cNvPr>
          <p:cNvCxnSpPr>
            <a:cxnSpLocks/>
          </p:cNvCxnSpPr>
          <p:nvPr/>
        </p:nvCxnSpPr>
        <p:spPr>
          <a:xfrm>
            <a:off x="465826" y="862642"/>
            <a:ext cx="11248846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3D9A25B-19E3-F2C4-CF31-228DC7B53E59}"/>
              </a:ext>
            </a:extLst>
          </p:cNvPr>
          <p:cNvGrpSpPr/>
          <p:nvPr/>
        </p:nvGrpSpPr>
        <p:grpSpPr>
          <a:xfrm>
            <a:off x="-2812" y="6477657"/>
            <a:ext cx="12194916" cy="389283"/>
            <a:chOff x="-2812" y="6477657"/>
            <a:chExt cx="12194916" cy="38928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586E33B-50E7-08E8-C863-D8A8854ED7E4}"/>
                </a:ext>
              </a:extLst>
            </p:cNvPr>
            <p:cNvSpPr/>
            <p:nvPr/>
          </p:nvSpPr>
          <p:spPr>
            <a:xfrm>
              <a:off x="-2812" y="6496083"/>
              <a:ext cx="12194916" cy="365125"/>
            </a:xfrm>
            <a:prstGeom prst="rect">
              <a:avLst/>
            </a:prstGeom>
            <a:solidFill>
              <a:srgbClr val="767171"/>
            </a:solidFill>
            <a:ln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801F22D-B051-B585-FE41-2046ACCB6993}"/>
                </a:ext>
              </a:extLst>
            </p:cNvPr>
            <p:cNvSpPr/>
            <p:nvPr/>
          </p:nvSpPr>
          <p:spPr>
            <a:xfrm>
              <a:off x="11541071" y="6497608"/>
              <a:ext cx="651033" cy="363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Slide Number Placeholder 13">
              <a:extLst>
                <a:ext uri="{FF2B5EF4-FFF2-40B4-BE49-F238E27FC236}">
                  <a16:creationId xmlns:a16="http://schemas.microsoft.com/office/drawing/2014/main" id="{E00372A0-41FE-84C5-B6F7-0489BD53444B}"/>
                </a:ext>
              </a:extLst>
            </p:cNvPr>
            <p:cNvSpPr txBox="1">
              <a:spLocks/>
            </p:cNvSpPr>
            <p:nvPr/>
          </p:nvSpPr>
          <p:spPr>
            <a:xfrm>
              <a:off x="11530956" y="6477657"/>
              <a:ext cx="483886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E5FB62D-3E43-4FF6-86F4-2C3D5ABF71F3}" type="slidenum">
                <a:rPr lang="en-CA" sz="1800" b="1" smtClean="0">
                  <a:solidFill>
                    <a:schemeClr val="tx1"/>
                  </a:solidFill>
                </a:rPr>
                <a:pPr/>
                <a:t>22</a:t>
              </a:fld>
              <a:endParaRPr lang="en-US" sz="1800" b="1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A4B928D-0B08-DA12-F477-052EF32C7597}"/>
                </a:ext>
              </a:extLst>
            </p:cNvPr>
            <p:cNvSpPr txBox="1"/>
            <p:nvPr/>
          </p:nvSpPr>
          <p:spPr>
            <a:xfrm>
              <a:off x="93307" y="6497608"/>
              <a:ext cx="3088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iSMART</a:t>
              </a:r>
              <a:r>
                <a:rPr lang="en-US" b="1" dirty="0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 Lab – AAAI 24</a:t>
              </a:r>
              <a:endParaRPr lang="en-CA" dirty="0">
                <a:solidFill>
                  <a:schemeClr val="bg1"/>
                </a:solidFill>
                <a:ea typeface="Tahoma" panose="020B060403050404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86F2453-9FFD-0FCD-F985-719192509690}"/>
              </a:ext>
            </a:extLst>
          </p:cNvPr>
          <p:cNvSpPr txBox="1"/>
          <p:nvPr/>
        </p:nvSpPr>
        <p:spPr>
          <a:xfrm>
            <a:off x="5407386" y="6138203"/>
            <a:ext cx="68870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latin typeface="Times New Roman"/>
                <a:ea typeface="+mn-lt"/>
                <a:cs typeface="Times New Roman"/>
              </a:rPr>
              <a:t>Kim et al., 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Towards a Rigorous Evaluation of Time-Series Anomaly Detection, AAAI 2022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72D1E4-34C8-96D9-CBF9-6839FD0E6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874" y="1250889"/>
            <a:ext cx="5951622" cy="13984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1EA971-0BC9-CE21-C53E-29B17A5F3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7506" y="2877874"/>
            <a:ext cx="7986963" cy="12827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237788-520D-49E1-E939-3DFDDD6F7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9479" y="4793615"/>
            <a:ext cx="6342647" cy="109079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67DC595-F757-60C9-88AE-6678A571D5DB}"/>
              </a:ext>
            </a:extLst>
          </p:cNvPr>
          <p:cNvSpPr txBox="1"/>
          <p:nvPr/>
        </p:nvSpPr>
        <p:spPr>
          <a:xfrm>
            <a:off x="775959" y="1223486"/>
            <a:ext cx="1483214" cy="4580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5000000000000000000" pitchFamily="2" charset="2"/>
              <a:buChar char="•"/>
            </a:pPr>
            <a:r>
              <a:rPr lang="en-CA" b="1" u="sng">
                <a:latin typeface="HELVETICA" panose="020B0604020202020204" pitchFamily="34" charset="0"/>
                <a:cs typeface="HELVETICA" panose="020B0604020202020204" pitchFamily="34" charset="0"/>
              </a:rPr>
              <a:t>Gauss-S</a:t>
            </a:r>
            <a:endParaRPr lang="en-CA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7D34D1-F863-9191-812E-81FCA92DB1D7}"/>
              </a:ext>
            </a:extLst>
          </p:cNvPr>
          <p:cNvSpPr txBox="1"/>
          <p:nvPr/>
        </p:nvSpPr>
        <p:spPr>
          <a:xfrm>
            <a:off x="775959" y="2647221"/>
            <a:ext cx="1483214" cy="4580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5000000000000000000" pitchFamily="2" charset="2"/>
              <a:buChar char="•"/>
            </a:pPr>
            <a:r>
              <a:rPr lang="en-CA" b="1" u="sng" dirty="0">
                <a:latin typeface="HELVETICA" panose="020B0604020202020204" pitchFamily="34" charset="0"/>
                <a:cs typeface="HELVETICA" panose="020B0604020202020204" pitchFamily="34" charset="0"/>
              </a:rPr>
              <a:t>Gauss-D</a:t>
            </a:r>
            <a:endParaRPr lang="en-CA" u="sng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E78D90-8D30-5FB0-A213-3713588466B6}"/>
              </a:ext>
            </a:extLst>
          </p:cNvPr>
          <p:cNvSpPr txBox="1"/>
          <p:nvPr/>
        </p:nvSpPr>
        <p:spPr>
          <a:xfrm>
            <a:off x="775958" y="4502090"/>
            <a:ext cx="1763950" cy="4580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5000000000000000000" pitchFamily="2" charset="2"/>
              <a:buChar char="•"/>
            </a:pPr>
            <a:r>
              <a:rPr lang="en-CA" b="1" u="sng">
                <a:latin typeface="HELVETICA" panose="020B0604020202020204" pitchFamily="34" charset="0"/>
                <a:cs typeface="HELVETICA" panose="020B0604020202020204" pitchFamily="34" charset="0"/>
              </a:rPr>
              <a:t>Gauss-D-K</a:t>
            </a:r>
            <a:endParaRPr lang="en-CA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657A447-DEC1-48FA-F075-DDE16102171E}"/>
              </a:ext>
            </a:extLst>
          </p:cNvPr>
          <p:cNvGrpSpPr/>
          <p:nvPr/>
        </p:nvGrpSpPr>
        <p:grpSpPr>
          <a:xfrm>
            <a:off x="8142953" y="41318"/>
            <a:ext cx="3719653" cy="778297"/>
            <a:chOff x="8142953" y="41318"/>
            <a:chExt cx="3719653" cy="778297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E23398AF-5695-6C34-142F-9209AE174D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2953" y="155543"/>
              <a:ext cx="1073711" cy="538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AD21BF-B0FD-FFBA-9BAE-5EFDAF9909CB}"/>
                </a:ext>
              </a:extLst>
            </p:cNvPr>
            <p:cNvGrpSpPr/>
            <p:nvPr/>
          </p:nvGrpSpPr>
          <p:grpSpPr>
            <a:xfrm>
              <a:off x="10810077" y="41318"/>
              <a:ext cx="1052529" cy="778297"/>
              <a:chOff x="10863240" y="50180"/>
              <a:chExt cx="1212017" cy="928924"/>
            </a:xfrm>
          </p:grpSpPr>
          <p:pic>
            <p:nvPicPr>
              <p:cNvPr id="24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35F4A741-4014-97D9-B3D1-8EE15515A4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96960" y="50180"/>
                <a:ext cx="717396" cy="754566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9DDE95-E3B7-A498-D6FD-0F600E670557}"/>
                  </a:ext>
                </a:extLst>
              </p:cNvPr>
              <p:cNvSpPr txBox="1"/>
              <p:nvPr/>
            </p:nvSpPr>
            <p:spPr>
              <a:xfrm>
                <a:off x="10863240" y="702105"/>
                <a:ext cx="121201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CA" sz="1200" b="1" i="0" err="1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iSMART</a:t>
                </a:r>
                <a:r>
                  <a:rPr lang="en-CA" sz="1200" b="1" i="0" dirty="0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 Lab</a:t>
                </a:r>
                <a:endParaRPr lang="en-CA" sz="1200" b="1" dirty="0">
                  <a:solidFill>
                    <a:srgbClr val="980009"/>
                  </a:solidFill>
                  <a:latin typeface="Sitka Heading"/>
                  <a:cs typeface="Times New Roman"/>
                </a:endParaRPr>
              </a:p>
            </p:txBody>
          </p:sp>
        </p:grpSp>
        <p:pic>
          <p:nvPicPr>
            <p:cNvPr id="23" name="Picture 22" descr="A red text on a white background&#10;&#10;Description automatically generated">
              <a:extLst>
                <a:ext uri="{FF2B5EF4-FFF2-40B4-BE49-F238E27FC236}">
                  <a16:creationId xmlns:a16="http://schemas.microsoft.com/office/drawing/2014/main" id="{AD87C595-E86F-1527-E8B4-BF8D60FBD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2639" y="266199"/>
              <a:ext cx="1517438" cy="407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3714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00333-6C07-5B27-8065-DCD17CC6E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A048A-A964-79C8-5F6A-7339BF1A4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15" y="209666"/>
            <a:ext cx="7958842" cy="523396"/>
          </a:xfrm>
        </p:spPr>
        <p:txBody>
          <a:bodyPr>
            <a:normAutofit/>
          </a:bodyPr>
          <a:lstStyle/>
          <a:p>
            <a:r>
              <a:rPr lang="en-US" sz="2300" b="1" dirty="0">
                <a:latin typeface="HELVETICA" panose="020B0604020202020204" pitchFamily="34" charset="0"/>
                <a:cs typeface="HELVETICA" panose="020B0604020202020204" pitchFamily="34" charset="0"/>
              </a:rPr>
              <a:t>Researchers’ Playground: Filtering the Anomaly Score</a:t>
            </a:r>
            <a:endParaRPr lang="en-US" sz="23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9F8CE8-6F61-BC2F-5499-555D96A8DD99}"/>
              </a:ext>
            </a:extLst>
          </p:cNvPr>
          <p:cNvCxnSpPr>
            <a:cxnSpLocks/>
          </p:cNvCxnSpPr>
          <p:nvPr/>
        </p:nvCxnSpPr>
        <p:spPr>
          <a:xfrm>
            <a:off x="465826" y="862642"/>
            <a:ext cx="11248846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35BE652-31EB-5029-550D-D9755E38D74F}"/>
              </a:ext>
            </a:extLst>
          </p:cNvPr>
          <p:cNvGrpSpPr/>
          <p:nvPr/>
        </p:nvGrpSpPr>
        <p:grpSpPr>
          <a:xfrm>
            <a:off x="-2812" y="6477657"/>
            <a:ext cx="12194916" cy="389283"/>
            <a:chOff x="-2812" y="6477657"/>
            <a:chExt cx="12194916" cy="38928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CBE7537-8CBC-708A-E188-3BDA062B09A5}"/>
                </a:ext>
              </a:extLst>
            </p:cNvPr>
            <p:cNvSpPr/>
            <p:nvPr/>
          </p:nvSpPr>
          <p:spPr>
            <a:xfrm>
              <a:off x="-2812" y="6496083"/>
              <a:ext cx="12194916" cy="365125"/>
            </a:xfrm>
            <a:prstGeom prst="rect">
              <a:avLst/>
            </a:prstGeom>
            <a:solidFill>
              <a:srgbClr val="767171"/>
            </a:solidFill>
            <a:ln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95C0456-7E5B-C4A0-F87A-A618C7017B70}"/>
                </a:ext>
              </a:extLst>
            </p:cNvPr>
            <p:cNvSpPr/>
            <p:nvPr/>
          </p:nvSpPr>
          <p:spPr>
            <a:xfrm>
              <a:off x="11541071" y="6497608"/>
              <a:ext cx="651033" cy="363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Slide Number Placeholder 13">
              <a:extLst>
                <a:ext uri="{FF2B5EF4-FFF2-40B4-BE49-F238E27FC236}">
                  <a16:creationId xmlns:a16="http://schemas.microsoft.com/office/drawing/2014/main" id="{E530782E-E593-9108-F98E-2FF1D109FC07}"/>
                </a:ext>
              </a:extLst>
            </p:cNvPr>
            <p:cNvSpPr txBox="1">
              <a:spLocks/>
            </p:cNvSpPr>
            <p:nvPr/>
          </p:nvSpPr>
          <p:spPr>
            <a:xfrm>
              <a:off x="11530956" y="6477657"/>
              <a:ext cx="483886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E5FB62D-3E43-4FF6-86F4-2C3D5ABF71F3}" type="slidenum">
                <a:rPr lang="en-CA" sz="1800" b="1" smtClean="0">
                  <a:solidFill>
                    <a:schemeClr val="tx1"/>
                  </a:solidFill>
                </a:rPr>
                <a:pPr/>
                <a:t>23</a:t>
              </a:fld>
              <a:endParaRPr lang="en-US" sz="1800" b="1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F3E617-F6D1-6A04-30F2-BD2B7E8B24AA}"/>
                </a:ext>
              </a:extLst>
            </p:cNvPr>
            <p:cNvSpPr txBox="1"/>
            <p:nvPr/>
          </p:nvSpPr>
          <p:spPr>
            <a:xfrm>
              <a:off x="93307" y="6497608"/>
              <a:ext cx="3088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iSMART</a:t>
              </a:r>
              <a:r>
                <a:rPr lang="en-US" b="1" dirty="0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 Lab – AAAI 24</a:t>
              </a:r>
              <a:endParaRPr lang="en-CA" dirty="0">
                <a:solidFill>
                  <a:schemeClr val="bg1"/>
                </a:solidFill>
                <a:ea typeface="Tahoma" panose="020B0604030504040204" pitchFamily="34" charset="0"/>
                <a:cs typeface="HELVETICA" panose="020B0604020202020204" pitchFamily="34" charset="0"/>
              </a:endParaRPr>
            </a:p>
          </p:txBody>
        </p:sp>
      </p:grpSp>
      <p:pic>
        <p:nvPicPr>
          <p:cNvPr id="18" name="Picture 17" descr="A group of graphs with different colored lines&#10;&#10;Description automatically generated">
            <a:extLst>
              <a:ext uri="{FF2B5EF4-FFF2-40B4-BE49-F238E27FC236}">
                <a16:creationId xmlns:a16="http://schemas.microsoft.com/office/drawing/2014/main" id="{42C5222D-7948-1858-E564-7D6516FC2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59" y="2072812"/>
            <a:ext cx="5570620" cy="31796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FEA5ED-1E41-2671-6E16-5415EF6D1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479" y="1985232"/>
            <a:ext cx="5430251" cy="311702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5C48A28-7F4F-763D-2B23-A0542590C737}"/>
              </a:ext>
            </a:extLst>
          </p:cNvPr>
          <p:cNvSpPr/>
          <p:nvPr/>
        </p:nvSpPr>
        <p:spPr>
          <a:xfrm>
            <a:off x="6269825" y="3595269"/>
            <a:ext cx="2761488" cy="1737356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382335-28E6-B1B6-EE26-E61CF04D0C1C}"/>
              </a:ext>
            </a:extLst>
          </p:cNvPr>
          <p:cNvSpPr/>
          <p:nvPr/>
        </p:nvSpPr>
        <p:spPr>
          <a:xfrm>
            <a:off x="755503" y="3589463"/>
            <a:ext cx="2761488" cy="1737356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050D1C-D2DD-449A-6743-1523DEB6A9FD}"/>
              </a:ext>
            </a:extLst>
          </p:cNvPr>
          <p:cNvSpPr txBox="1"/>
          <p:nvPr/>
        </p:nvSpPr>
        <p:spPr>
          <a:xfrm>
            <a:off x="765968" y="1007463"/>
            <a:ext cx="10942762" cy="4580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A" b="1" dirty="0">
                <a:latin typeface="HELVETICA" panose="020B0604020202020204" pitchFamily="34" charset="0"/>
                <a:cs typeface="HELVETICA" panose="020B0604020202020204" pitchFamily="34" charset="0"/>
              </a:rPr>
              <a:t>Common TSAD Benchmark datasets: </a:t>
            </a:r>
            <a:r>
              <a:rPr lang="en-CA" dirty="0">
                <a:latin typeface="HELVETICA" panose="020B0604020202020204" pitchFamily="34" charset="0"/>
                <a:cs typeface="HELVETICA" panose="020B0604020202020204" pitchFamily="34" charset="0"/>
              </a:rPr>
              <a:t>SWAT/WADI/MSL/SMAP/SKAP/SMD/DMDS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B75631F-5896-59C0-7E4F-77B9F55F7F20}"/>
              </a:ext>
            </a:extLst>
          </p:cNvPr>
          <p:cNvCxnSpPr/>
          <p:nvPr/>
        </p:nvCxnSpPr>
        <p:spPr>
          <a:xfrm>
            <a:off x="9499739" y="1920240"/>
            <a:ext cx="522085" cy="2377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BBCCEEB-769B-4DD2-6061-3378F1556DAB}"/>
              </a:ext>
            </a:extLst>
          </p:cNvPr>
          <p:cNvSpPr txBox="1"/>
          <p:nvPr/>
        </p:nvSpPr>
        <p:spPr>
          <a:xfrm>
            <a:off x="9000489" y="1660348"/>
            <a:ext cx="160934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00"/>
              <a:t>Simple Dataset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0F88C3-2E22-FAD4-E530-32EFA032B7B5}"/>
              </a:ext>
            </a:extLst>
          </p:cNvPr>
          <p:cNvSpPr txBox="1"/>
          <p:nvPr/>
        </p:nvSpPr>
        <p:spPr>
          <a:xfrm>
            <a:off x="4348020" y="6175374"/>
            <a:ext cx="7844168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1400" dirty="0">
                <a:latin typeface="Times New Roman"/>
                <a:ea typeface="+mn-lt"/>
                <a:cs typeface="Times New Roman"/>
              </a:rPr>
              <a:t>Garg et al., </a:t>
            </a:r>
            <a:r>
              <a:rPr lang="pt-BR" sz="1400" dirty="0">
                <a:latin typeface="Times New Roman"/>
                <a:ea typeface="+mn-lt"/>
                <a:cs typeface="+mn-lt"/>
              </a:rPr>
              <a:t>An Evaluation of Anomaly Detection and Diagnosis in Multivariate Time Series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, TNNLS 2022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028BA96-929F-805C-793F-C2EF5AFE850E}"/>
              </a:ext>
            </a:extLst>
          </p:cNvPr>
          <p:cNvGrpSpPr/>
          <p:nvPr/>
        </p:nvGrpSpPr>
        <p:grpSpPr>
          <a:xfrm>
            <a:off x="8142953" y="41318"/>
            <a:ext cx="3719653" cy="778297"/>
            <a:chOff x="8142953" y="41318"/>
            <a:chExt cx="3719653" cy="778297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0F957F7-016C-11FA-BB5C-663A80F111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2953" y="155543"/>
              <a:ext cx="1073711" cy="538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79814AB-75BC-358E-B2E3-559B93981FD3}"/>
                </a:ext>
              </a:extLst>
            </p:cNvPr>
            <p:cNvGrpSpPr/>
            <p:nvPr/>
          </p:nvGrpSpPr>
          <p:grpSpPr>
            <a:xfrm>
              <a:off x="10810077" y="41318"/>
              <a:ext cx="1052529" cy="778297"/>
              <a:chOff x="10863240" y="50180"/>
              <a:chExt cx="1212017" cy="928924"/>
            </a:xfrm>
          </p:grpSpPr>
          <p:pic>
            <p:nvPicPr>
              <p:cNvPr id="20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A57D6C81-1C85-0EDE-8A5F-A0BE8F16D5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996960" y="50180"/>
                <a:ext cx="717396" cy="754566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71EB2D2-69BE-16E0-22A7-08CA56D6386B}"/>
                  </a:ext>
                </a:extLst>
              </p:cNvPr>
              <p:cNvSpPr txBox="1"/>
              <p:nvPr/>
            </p:nvSpPr>
            <p:spPr>
              <a:xfrm>
                <a:off x="10863240" y="702105"/>
                <a:ext cx="121201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CA" sz="1200" b="1" i="0" err="1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iSMART</a:t>
                </a:r>
                <a:r>
                  <a:rPr lang="en-CA" sz="1200" b="1" i="0" dirty="0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 Lab</a:t>
                </a:r>
                <a:endParaRPr lang="en-CA" sz="1200" b="1" dirty="0">
                  <a:solidFill>
                    <a:srgbClr val="980009"/>
                  </a:solidFill>
                  <a:latin typeface="Sitka Heading"/>
                  <a:cs typeface="Times New Roman"/>
                </a:endParaRPr>
              </a:p>
            </p:txBody>
          </p:sp>
        </p:grpSp>
        <p:pic>
          <p:nvPicPr>
            <p:cNvPr id="17" name="Picture 16" descr="A red text on a white background&#10;&#10;Description automatically generated">
              <a:extLst>
                <a:ext uri="{FF2B5EF4-FFF2-40B4-BE49-F238E27FC236}">
                  <a16:creationId xmlns:a16="http://schemas.microsoft.com/office/drawing/2014/main" id="{1A69480E-71E6-B0B4-A59E-696605AB2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2639" y="266199"/>
              <a:ext cx="1517438" cy="407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2373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66F22-81B5-3DD9-73BC-94D4CEFD2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7F75F-BBD8-CAFC-9EFF-C9EE0D7A5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14" y="209666"/>
            <a:ext cx="7858257" cy="523396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latin typeface="HELVETICA"/>
                <a:cs typeface="Times New Roman"/>
              </a:rPr>
              <a:t>Deep Learning for TSAD</a:t>
            </a:r>
            <a:endParaRPr lang="en-US" dirty="0">
              <a:latin typeface="HELVETICA"/>
              <a:cs typeface="HELVETICA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315D9D-2917-6A9C-1D44-B18CA6E55578}"/>
              </a:ext>
            </a:extLst>
          </p:cNvPr>
          <p:cNvCxnSpPr>
            <a:cxnSpLocks/>
          </p:cNvCxnSpPr>
          <p:nvPr/>
        </p:nvCxnSpPr>
        <p:spPr>
          <a:xfrm>
            <a:off x="465826" y="862642"/>
            <a:ext cx="11248846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02490C0-8CA7-7E86-55CC-0E77FE1CCF11}"/>
              </a:ext>
            </a:extLst>
          </p:cNvPr>
          <p:cNvGrpSpPr/>
          <p:nvPr/>
        </p:nvGrpSpPr>
        <p:grpSpPr>
          <a:xfrm>
            <a:off x="-2812" y="6477657"/>
            <a:ext cx="12194916" cy="389283"/>
            <a:chOff x="-2812" y="6477657"/>
            <a:chExt cx="12194916" cy="38928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AAF93D4-E736-B7B7-91AF-C701482C8D67}"/>
                </a:ext>
              </a:extLst>
            </p:cNvPr>
            <p:cNvSpPr/>
            <p:nvPr/>
          </p:nvSpPr>
          <p:spPr>
            <a:xfrm>
              <a:off x="-2812" y="6496083"/>
              <a:ext cx="12194916" cy="365125"/>
            </a:xfrm>
            <a:prstGeom prst="rect">
              <a:avLst/>
            </a:prstGeom>
            <a:solidFill>
              <a:srgbClr val="767171"/>
            </a:solidFill>
            <a:ln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E914A53-19EF-D5F5-A8FA-03F698DA24C6}"/>
                </a:ext>
              </a:extLst>
            </p:cNvPr>
            <p:cNvSpPr/>
            <p:nvPr/>
          </p:nvSpPr>
          <p:spPr>
            <a:xfrm>
              <a:off x="11541071" y="6497608"/>
              <a:ext cx="651033" cy="363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Slide Number Placeholder 13">
              <a:extLst>
                <a:ext uri="{FF2B5EF4-FFF2-40B4-BE49-F238E27FC236}">
                  <a16:creationId xmlns:a16="http://schemas.microsoft.com/office/drawing/2014/main" id="{4035F052-4035-E577-FB59-DC3F14C1A93A}"/>
                </a:ext>
              </a:extLst>
            </p:cNvPr>
            <p:cNvSpPr txBox="1">
              <a:spLocks/>
            </p:cNvSpPr>
            <p:nvPr/>
          </p:nvSpPr>
          <p:spPr>
            <a:xfrm>
              <a:off x="11530956" y="6477657"/>
              <a:ext cx="483886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E5FB62D-3E43-4FF6-86F4-2C3D5ABF71F3}" type="slidenum">
                <a:rPr lang="en-CA" sz="1800" b="1" smtClean="0">
                  <a:solidFill>
                    <a:schemeClr val="tx1"/>
                  </a:solidFill>
                </a:rPr>
                <a:pPr/>
                <a:t>24</a:t>
              </a:fld>
              <a:endParaRPr lang="en-US" sz="1800" b="1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853674D-D334-D061-260F-6E78BF69CC7A}"/>
                </a:ext>
              </a:extLst>
            </p:cNvPr>
            <p:cNvSpPr txBox="1"/>
            <p:nvPr/>
          </p:nvSpPr>
          <p:spPr>
            <a:xfrm>
              <a:off x="93307" y="6497608"/>
              <a:ext cx="3088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iSMART</a:t>
              </a:r>
              <a:r>
                <a:rPr lang="en-US" b="1" dirty="0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 Lab – AAAI 24</a:t>
              </a:r>
              <a:endParaRPr lang="en-CA" dirty="0">
                <a:solidFill>
                  <a:schemeClr val="bg1"/>
                </a:solidFill>
                <a:ea typeface="Tahoma" panose="020B060403050404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F8F0EC6-02E8-C69B-BB00-472A2DBFDA0D}"/>
              </a:ext>
            </a:extLst>
          </p:cNvPr>
          <p:cNvSpPr txBox="1"/>
          <p:nvPr/>
        </p:nvSpPr>
        <p:spPr>
          <a:xfrm>
            <a:off x="5795210" y="2807368"/>
            <a:ext cx="210552" cy="2005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14" name="Picture 13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620DE265-3716-3CB0-0A4A-A82944894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82" y="1454371"/>
            <a:ext cx="1909169" cy="81615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7BA4C66-C1C7-2C30-A9C8-9E7052582504}"/>
              </a:ext>
            </a:extLst>
          </p:cNvPr>
          <p:cNvCxnSpPr>
            <a:cxnSpLocks/>
          </p:cNvCxnSpPr>
          <p:nvPr/>
        </p:nvCxnSpPr>
        <p:spPr>
          <a:xfrm>
            <a:off x="2651644" y="1914288"/>
            <a:ext cx="204158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diagram of a block diagram&#10;&#10;Description automatically generated">
            <a:extLst>
              <a:ext uri="{FF2B5EF4-FFF2-40B4-BE49-F238E27FC236}">
                <a16:creationId xmlns:a16="http://schemas.microsoft.com/office/drawing/2014/main" id="{BE46FCF2-D8A4-423C-F374-3498D03A40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5" b="24412"/>
          <a:stretch/>
        </p:blipFill>
        <p:spPr>
          <a:xfrm>
            <a:off x="4857824" y="1150789"/>
            <a:ext cx="3847438" cy="152699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233560-4654-140C-6522-9F7E8DDC71DF}"/>
              </a:ext>
            </a:extLst>
          </p:cNvPr>
          <p:cNvCxnSpPr>
            <a:cxnSpLocks/>
          </p:cNvCxnSpPr>
          <p:nvPr/>
        </p:nvCxnSpPr>
        <p:spPr>
          <a:xfrm>
            <a:off x="8418460" y="1914288"/>
            <a:ext cx="70978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BDC43A5-44BC-EBE8-449C-4F6E28C2EA6D}"/>
              </a:ext>
            </a:extLst>
          </p:cNvPr>
          <p:cNvSpPr/>
          <p:nvPr/>
        </p:nvSpPr>
        <p:spPr>
          <a:xfrm>
            <a:off x="9584573" y="1419297"/>
            <a:ext cx="2019163" cy="7478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ysClr val="windowText" lastClr="000000"/>
                </a:solidFill>
              </a:rPr>
              <a:t>Raw Anomaly Score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CDA74BB-D226-8718-9DC8-0D63B709B55C}"/>
              </a:ext>
            </a:extLst>
          </p:cNvPr>
          <p:cNvCxnSpPr>
            <a:cxnSpLocks/>
          </p:cNvCxnSpPr>
          <p:nvPr/>
        </p:nvCxnSpPr>
        <p:spPr>
          <a:xfrm>
            <a:off x="10555340" y="2293739"/>
            <a:ext cx="0" cy="4861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E45EA4F-E19C-E3A8-64D2-4D3915639713}"/>
              </a:ext>
            </a:extLst>
          </p:cNvPr>
          <p:cNvSpPr/>
          <p:nvPr/>
        </p:nvSpPr>
        <p:spPr>
          <a:xfrm>
            <a:off x="9584573" y="2862258"/>
            <a:ext cx="2019163" cy="7478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ysClr val="windowText" lastClr="000000"/>
                </a:solidFill>
              </a:rPr>
              <a:t>Filtering the Score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96261E3-49A6-C457-0C44-E635E0FDC5E9}"/>
              </a:ext>
            </a:extLst>
          </p:cNvPr>
          <p:cNvCxnSpPr>
            <a:cxnSpLocks/>
          </p:cNvCxnSpPr>
          <p:nvPr/>
        </p:nvCxnSpPr>
        <p:spPr>
          <a:xfrm>
            <a:off x="10555340" y="3708529"/>
            <a:ext cx="0" cy="4861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BD09A15-8F76-3C91-86DF-F3C48359C13B}"/>
              </a:ext>
            </a:extLst>
          </p:cNvPr>
          <p:cNvSpPr/>
          <p:nvPr/>
        </p:nvSpPr>
        <p:spPr>
          <a:xfrm>
            <a:off x="9584573" y="4277048"/>
            <a:ext cx="2019163" cy="7478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ysClr val="windowText" lastClr="000000"/>
                </a:solidFill>
              </a:rPr>
              <a:t>Thresholding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FB8B8DF-E4BD-4946-E62A-E077C5922F0F}"/>
              </a:ext>
            </a:extLst>
          </p:cNvPr>
          <p:cNvCxnSpPr>
            <a:cxnSpLocks/>
          </p:cNvCxnSpPr>
          <p:nvPr/>
        </p:nvCxnSpPr>
        <p:spPr>
          <a:xfrm flipH="1" flipV="1">
            <a:off x="8631936" y="4645152"/>
            <a:ext cx="6417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12C271F0-5EDF-D982-6882-34F556EE52A4}"/>
              </a:ext>
            </a:extLst>
          </p:cNvPr>
          <p:cNvSpPr/>
          <p:nvPr/>
        </p:nvSpPr>
        <p:spPr>
          <a:xfrm>
            <a:off x="6399297" y="4273966"/>
            <a:ext cx="2019163" cy="7478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ysClr val="windowText" lastClr="000000"/>
                </a:solidFill>
              </a:rPr>
              <a:t>Label Assignment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F8EF71-75AD-E57F-2377-A83EAA81D0DA}"/>
              </a:ext>
            </a:extLst>
          </p:cNvPr>
          <p:cNvCxnSpPr>
            <a:cxnSpLocks/>
          </p:cNvCxnSpPr>
          <p:nvPr/>
        </p:nvCxnSpPr>
        <p:spPr>
          <a:xfrm flipH="1" flipV="1">
            <a:off x="5593343" y="4626337"/>
            <a:ext cx="6417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2531A00-1432-94AD-0746-D0B63E0E44A7}"/>
              </a:ext>
            </a:extLst>
          </p:cNvPr>
          <p:cNvSpPr/>
          <p:nvPr/>
        </p:nvSpPr>
        <p:spPr>
          <a:xfrm>
            <a:off x="3351297" y="4264558"/>
            <a:ext cx="2019163" cy="7478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CA">
                <a:solidFill>
                  <a:sysClr val="windowText" lastClr="000000"/>
                </a:solidFill>
                <a:cs typeface="Calibri"/>
              </a:rPr>
              <a:t>Evaluation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5428E21-5E40-5BA1-EE78-DF78107CC459}"/>
              </a:ext>
            </a:extLst>
          </p:cNvPr>
          <p:cNvSpPr/>
          <p:nvPr/>
        </p:nvSpPr>
        <p:spPr>
          <a:xfrm>
            <a:off x="5242185" y="3305004"/>
            <a:ext cx="1341830" cy="7478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CA" dirty="0">
                <a:solidFill>
                  <a:sysClr val="windowText" lastClr="000000"/>
                </a:solidFill>
                <a:cs typeface="Calibri"/>
              </a:rPr>
              <a:t>Label Adjustment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4CD91F-42E9-07BC-F2BD-F7F42B43B7EE}"/>
              </a:ext>
            </a:extLst>
          </p:cNvPr>
          <p:cNvSpPr txBox="1"/>
          <p:nvPr/>
        </p:nvSpPr>
        <p:spPr>
          <a:xfrm>
            <a:off x="1102701" y="2363056"/>
            <a:ext cx="859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latin typeface="HELVETICA" panose="020B0604020202020204" pitchFamily="34" charset="0"/>
                <a:cs typeface="HELVETICA" panose="020B0604020202020204" pitchFamily="34" charset="0"/>
              </a:rPr>
              <a:t>Input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BA900F-CF44-56DF-3D3C-20225FFC0B2E}"/>
              </a:ext>
            </a:extLst>
          </p:cNvPr>
          <p:cNvSpPr/>
          <p:nvPr/>
        </p:nvSpPr>
        <p:spPr>
          <a:xfrm>
            <a:off x="2865699" y="1084375"/>
            <a:ext cx="1613477" cy="5301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CA" dirty="0">
                <a:solidFill>
                  <a:sysClr val="windowText" lastClr="000000"/>
                </a:solidFill>
                <a:cs typeface="Calibri"/>
              </a:rPr>
              <a:t>Segmentation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DD564C7-5AF0-F1D3-B697-49EE6F142E1A}"/>
              </a:ext>
            </a:extLst>
          </p:cNvPr>
          <p:cNvGrpSpPr/>
          <p:nvPr/>
        </p:nvGrpSpPr>
        <p:grpSpPr>
          <a:xfrm>
            <a:off x="8142953" y="41318"/>
            <a:ext cx="3719653" cy="778297"/>
            <a:chOff x="8142953" y="41318"/>
            <a:chExt cx="3719653" cy="778297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E071CCE1-ECA3-7688-6355-E925C11576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2953" y="155543"/>
              <a:ext cx="1073711" cy="538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F435CE4-B885-451E-3C07-0A824AD1C646}"/>
                </a:ext>
              </a:extLst>
            </p:cNvPr>
            <p:cNvGrpSpPr/>
            <p:nvPr/>
          </p:nvGrpSpPr>
          <p:grpSpPr>
            <a:xfrm>
              <a:off x="10810077" y="41318"/>
              <a:ext cx="1052529" cy="778297"/>
              <a:chOff x="10863240" y="50180"/>
              <a:chExt cx="1212017" cy="928924"/>
            </a:xfrm>
          </p:grpSpPr>
          <p:pic>
            <p:nvPicPr>
              <p:cNvPr id="34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0DD6E366-F0FD-36A9-CF9B-871032DDF2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96960" y="50180"/>
                <a:ext cx="717396" cy="754566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94C0E89-380A-CE6E-0156-E12B9ED160F0}"/>
                  </a:ext>
                </a:extLst>
              </p:cNvPr>
              <p:cNvSpPr txBox="1"/>
              <p:nvPr/>
            </p:nvSpPr>
            <p:spPr>
              <a:xfrm>
                <a:off x="10863240" y="702105"/>
                <a:ext cx="121201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CA" sz="1200" b="1" i="0" err="1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iSMART</a:t>
                </a:r>
                <a:r>
                  <a:rPr lang="en-CA" sz="1200" b="1" i="0" dirty="0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 Lab</a:t>
                </a:r>
                <a:endParaRPr lang="en-CA" sz="1200" b="1" dirty="0">
                  <a:solidFill>
                    <a:srgbClr val="980009"/>
                  </a:solidFill>
                  <a:latin typeface="Sitka Heading"/>
                  <a:cs typeface="Times New Roman"/>
                </a:endParaRPr>
              </a:p>
            </p:txBody>
          </p:sp>
        </p:grpSp>
        <p:pic>
          <p:nvPicPr>
            <p:cNvPr id="33" name="Picture 32" descr="A red text on a white background&#10;&#10;Description automatically generated">
              <a:extLst>
                <a:ext uri="{FF2B5EF4-FFF2-40B4-BE49-F238E27FC236}">
                  <a16:creationId xmlns:a16="http://schemas.microsoft.com/office/drawing/2014/main" id="{771F4B90-9CA8-46C1-2D6A-2C1E4FFC7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2639" y="266199"/>
              <a:ext cx="1517438" cy="407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6177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997DB-40B8-4998-8907-ACC154F89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009DE-C678-9C90-1F65-F3447ADD3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14" y="209666"/>
            <a:ext cx="8503131" cy="52339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Labelling is easy in CV but not in TS!</a:t>
            </a:r>
            <a:endParaRPr 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9C6A03B-DD69-2DB4-6F20-DD19597296BB}"/>
              </a:ext>
            </a:extLst>
          </p:cNvPr>
          <p:cNvCxnSpPr>
            <a:cxnSpLocks/>
          </p:cNvCxnSpPr>
          <p:nvPr/>
        </p:nvCxnSpPr>
        <p:spPr>
          <a:xfrm>
            <a:off x="465826" y="862642"/>
            <a:ext cx="11248846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DAC8048-2F4B-3FD2-B074-6DCFC092BC38}"/>
              </a:ext>
            </a:extLst>
          </p:cNvPr>
          <p:cNvGrpSpPr/>
          <p:nvPr/>
        </p:nvGrpSpPr>
        <p:grpSpPr>
          <a:xfrm>
            <a:off x="-2812" y="6477657"/>
            <a:ext cx="12194916" cy="389283"/>
            <a:chOff x="-2812" y="6477657"/>
            <a:chExt cx="12194916" cy="38928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73F6A8C-2AC2-99F3-DD2F-69AFA76C77FF}"/>
                </a:ext>
              </a:extLst>
            </p:cNvPr>
            <p:cNvSpPr/>
            <p:nvPr/>
          </p:nvSpPr>
          <p:spPr>
            <a:xfrm>
              <a:off x="-2812" y="6496083"/>
              <a:ext cx="12194916" cy="365125"/>
            </a:xfrm>
            <a:prstGeom prst="rect">
              <a:avLst/>
            </a:prstGeom>
            <a:solidFill>
              <a:srgbClr val="767171"/>
            </a:solidFill>
            <a:ln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3187B30-56D9-D605-02E6-4654D1EA0F80}"/>
                </a:ext>
              </a:extLst>
            </p:cNvPr>
            <p:cNvSpPr/>
            <p:nvPr/>
          </p:nvSpPr>
          <p:spPr>
            <a:xfrm>
              <a:off x="11541071" y="6497608"/>
              <a:ext cx="651033" cy="363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Slide Number Placeholder 13">
              <a:extLst>
                <a:ext uri="{FF2B5EF4-FFF2-40B4-BE49-F238E27FC236}">
                  <a16:creationId xmlns:a16="http://schemas.microsoft.com/office/drawing/2014/main" id="{EF0EBD5D-E98D-C2A8-B2DA-876F66174C5D}"/>
                </a:ext>
              </a:extLst>
            </p:cNvPr>
            <p:cNvSpPr txBox="1">
              <a:spLocks/>
            </p:cNvSpPr>
            <p:nvPr/>
          </p:nvSpPr>
          <p:spPr>
            <a:xfrm>
              <a:off x="11530956" y="6477657"/>
              <a:ext cx="483886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E5FB62D-3E43-4FF6-86F4-2C3D5ABF71F3}" type="slidenum">
                <a:rPr lang="en-CA" sz="1800" b="1" smtClean="0">
                  <a:solidFill>
                    <a:schemeClr val="tx1"/>
                  </a:solidFill>
                </a:rPr>
                <a:pPr/>
                <a:t>25</a:t>
              </a:fld>
              <a:endParaRPr lang="en-US" sz="1800" b="1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07F921-E6CA-E166-872A-0C7BCC03867C}"/>
                </a:ext>
              </a:extLst>
            </p:cNvPr>
            <p:cNvSpPr txBox="1"/>
            <p:nvPr/>
          </p:nvSpPr>
          <p:spPr>
            <a:xfrm>
              <a:off x="93307" y="6497608"/>
              <a:ext cx="3088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iSMART</a:t>
              </a:r>
              <a:r>
                <a:rPr lang="en-US" b="1" dirty="0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 Lab – AAAI 24</a:t>
              </a:r>
              <a:endParaRPr lang="en-CA" dirty="0">
                <a:solidFill>
                  <a:schemeClr val="bg1"/>
                </a:solidFill>
                <a:ea typeface="Tahoma" panose="020B0604030504040204" pitchFamily="34" charset="0"/>
                <a:cs typeface="HELVETICA" panose="020B0604020202020204" pitchFamily="34" charset="0"/>
              </a:endParaRPr>
            </a:p>
          </p:txBody>
        </p:sp>
      </p:grpSp>
      <p:pic>
        <p:nvPicPr>
          <p:cNvPr id="7" name="Picture 6" descr="A dog lying in the grass&#10;&#10;Description automatically generated">
            <a:extLst>
              <a:ext uri="{FF2B5EF4-FFF2-40B4-BE49-F238E27FC236}">
                <a16:creationId xmlns:a16="http://schemas.microsoft.com/office/drawing/2014/main" id="{C04BBBEC-5CCB-FF2D-A50F-8AA9BCEC4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05" y="2517970"/>
            <a:ext cx="1708556" cy="128141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C3AA02-3325-80F2-3B1C-3D94BD8AA8BE}"/>
              </a:ext>
            </a:extLst>
          </p:cNvPr>
          <p:cNvCxnSpPr>
            <a:cxnSpLocks/>
          </p:cNvCxnSpPr>
          <p:nvPr/>
        </p:nvCxnSpPr>
        <p:spPr>
          <a:xfrm>
            <a:off x="2432188" y="3174051"/>
            <a:ext cx="70978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diagram of a block diagram&#10;&#10;Description automatically generated">
            <a:extLst>
              <a:ext uri="{FF2B5EF4-FFF2-40B4-BE49-F238E27FC236}">
                <a16:creationId xmlns:a16="http://schemas.microsoft.com/office/drawing/2014/main" id="{85C35DF6-2EE7-43F4-0831-19E87D0A56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5" b="24412"/>
          <a:stretch/>
        </p:blipFill>
        <p:spPr>
          <a:xfrm>
            <a:off x="3294200" y="2410552"/>
            <a:ext cx="3847438" cy="1526998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056EC5C-E9A1-7019-8271-2C046D8ADB5D}"/>
              </a:ext>
            </a:extLst>
          </p:cNvPr>
          <p:cNvCxnSpPr>
            <a:cxnSpLocks/>
          </p:cNvCxnSpPr>
          <p:nvPr/>
        </p:nvCxnSpPr>
        <p:spPr>
          <a:xfrm>
            <a:off x="6786746" y="3158678"/>
            <a:ext cx="70978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F6E1CBA-8FA4-75F1-C903-3F91C90EDDB7}"/>
              </a:ext>
            </a:extLst>
          </p:cNvPr>
          <p:cNvSpPr txBox="1"/>
          <p:nvPr/>
        </p:nvSpPr>
        <p:spPr>
          <a:xfrm>
            <a:off x="7648920" y="2850885"/>
            <a:ext cx="2303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chemeClr val="accent6">
                    <a:lumMod val="75000"/>
                  </a:schemeClr>
                </a:solidFill>
              </a:rPr>
              <a:t>Normal (Dog): 99.7%</a:t>
            </a:r>
          </a:p>
          <a:p>
            <a:r>
              <a:rPr lang="en-CA">
                <a:solidFill>
                  <a:srgbClr val="C00000"/>
                </a:solidFill>
              </a:rPr>
              <a:t>Abnormal (Cat): 0.3%</a:t>
            </a:r>
          </a:p>
        </p:txBody>
      </p:sp>
      <p:pic>
        <p:nvPicPr>
          <p:cNvPr id="21" name="Picture 20" descr="A green check mark on a white background&#10;&#10;Description automatically generated">
            <a:extLst>
              <a:ext uri="{FF2B5EF4-FFF2-40B4-BE49-F238E27FC236}">
                <a16:creationId xmlns:a16="http://schemas.microsoft.com/office/drawing/2014/main" id="{7529C7CC-5393-A5B8-363D-877E11E404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1687" y="2220052"/>
            <a:ext cx="1318991" cy="13189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86ACACB-F6FD-5BBC-C4E5-8F2283BB3BFC}"/>
              </a:ext>
            </a:extLst>
          </p:cNvPr>
          <p:cNvSpPr txBox="1"/>
          <p:nvPr/>
        </p:nvSpPr>
        <p:spPr>
          <a:xfrm>
            <a:off x="9838575" y="3602489"/>
            <a:ext cx="2065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>
                <a:solidFill>
                  <a:schemeClr val="accent6">
                    <a:lumMod val="75000"/>
                  </a:schemeClr>
                </a:solidFill>
              </a:rPr>
              <a:t>Good Classifier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881E8F-19D1-955B-3CD1-EF4060974F62}"/>
              </a:ext>
            </a:extLst>
          </p:cNvPr>
          <p:cNvSpPr txBox="1"/>
          <p:nvPr/>
        </p:nvSpPr>
        <p:spPr>
          <a:xfrm>
            <a:off x="571405" y="1088375"/>
            <a:ext cx="10652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latin typeface="HELVETICA" panose="020B0604020202020204" pitchFamily="34" charset="0"/>
                <a:cs typeface="HELVETICA" panose="020B0604020202020204" pitchFamily="34" charset="0"/>
              </a:rPr>
              <a:t>How should we evaluate the model’s output?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F75C20-A739-AC90-D5E0-39B1F2441BCD}"/>
              </a:ext>
            </a:extLst>
          </p:cNvPr>
          <p:cNvSpPr txBox="1"/>
          <p:nvPr/>
        </p:nvSpPr>
        <p:spPr>
          <a:xfrm>
            <a:off x="347472" y="4547513"/>
            <a:ext cx="10652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In Time-Series, it is not as straightforward!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1DDCFC-BE66-6151-BD07-3E90D6AEB85C}"/>
              </a:ext>
            </a:extLst>
          </p:cNvPr>
          <p:cNvGrpSpPr/>
          <p:nvPr/>
        </p:nvGrpSpPr>
        <p:grpSpPr>
          <a:xfrm>
            <a:off x="8142953" y="41318"/>
            <a:ext cx="3719653" cy="778297"/>
            <a:chOff x="8142953" y="41318"/>
            <a:chExt cx="3719653" cy="778297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2132F79B-3FC6-1236-0122-54311D1045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2953" y="155543"/>
              <a:ext cx="1073711" cy="538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71CDF6F-1016-D357-C919-479F991F9984}"/>
                </a:ext>
              </a:extLst>
            </p:cNvPr>
            <p:cNvGrpSpPr/>
            <p:nvPr/>
          </p:nvGrpSpPr>
          <p:grpSpPr>
            <a:xfrm>
              <a:off x="10810077" y="41318"/>
              <a:ext cx="1052529" cy="778297"/>
              <a:chOff x="10863240" y="50180"/>
              <a:chExt cx="1212017" cy="928924"/>
            </a:xfrm>
          </p:grpSpPr>
          <p:pic>
            <p:nvPicPr>
              <p:cNvPr id="26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B82496B5-4BB3-469B-9115-EE318D4108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96960" y="50180"/>
                <a:ext cx="717396" cy="754566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A58213D-6A5C-B740-E491-43C47DFC79BA}"/>
                  </a:ext>
                </a:extLst>
              </p:cNvPr>
              <p:cNvSpPr txBox="1"/>
              <p:nvPr/>
            </p:nvSpPr>
            <p:spPr>
              <a:xfrm>
                <a:off x="10863240" y="702105"/>
                <a:ext cx="121201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CA" sz="1200" b="1" i="0" err="1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iSMART</a:t>
                </a:r>
                <a:r>
                  <a:rPr lang="en-CA" sz="1200" b="1" i="0" dirty="0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 Lab</a:t>
                </a:r>
                <a:endParaRPr lang="en-CA" sz="1200" b="1" dirty="0">
                  <a:solidFill>
                    <a:srgbClr val="980009"/>
                  </a:solidFill>
                  <a:latin typeface="Sitka Heading"/>
                  <a:cs typeface="Times New Roman"/>
                </a:endParaRPr>
              </a:p>
            </p:txBody>
          </p:sp>
        </p:grpSp>
        <p:pic>
          <p:nvPicPr>
            <p:cNvPr id="25" name="Picture 24" descr="A red text on a white background&#10;&#10;Description automatically generated">
              <a:extLst>
                <a:ext uri="{FF2B5EF4-FFF2-40B4-BE49-F238E27FC236}">
                  <a16:creationId xmlns:a16="http://schemas.microsoft.com/office/drawing/2014/main" id="{B462CB57-9C46-317C-0307-053888DF8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2639" y="266199"/>
              <a:ext cx="1517438" cy="407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990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F71BB-EF5D-4DAC-A9C6-208477507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30E13-971C-EFEA-AEA3-0D148C0A2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14" y="209666"/>
            <a:ext cx="8503131" cy="52339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Researchers’ Playground: Label Adjustment</a:t>
            </a:r>
            <a:endParaRPr 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F7AFF0A-2F9C-F1FC-9D4D-9413107DF966}"/>
              </a:ext>
            </a:extLst>
          </p:cNvPr>
          <p:cNvCxnSpPr>
            <a:cxnSpLocks/>
          </p:cNvCxnSpPr>
          <p:nvPr/>
        </p:nvCxnSpPr>
        <p:spPr>
          <a:xfrm>
            <a:off x="465826" y="862642"/>
            <a:ext cx="11248846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7493757-144C-C992-5C1A-A25ED6DBAEC1}"/>
              </a:ext>
            </a:extLst>
          </p:cNvPr>
          <p:cNvGrpSpPr/>
          <p:nvPr/>
        </p:nvGrpSpPr>
        <p:grpSpPr>
          <a:xfrm>
            <a:off x="-2812" y="6477657"/>
            <a:ext cx="12194916" cy="389283"/>
            <a:chOff x="-2812" y="6477657"/>
            <a:chExt cx="12194916" cy="38928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AE38E4D-F34D-0A89-6A0D-50EBCA0FA049}"/>
                </a:ext>
              </a:extLst>
            </p:cNvPr>
            <p:cNvSpPr/>
            <p:nvPr/>
          </p:nvSpPr>
          <p:spPr>
            <a:xfrm>
              <a:off x="-2812" y="6496083"/>
              <a:ext cx="12194916" cy="365125"/>
            </a:xfrm>
            <a:prstGeom prst="rect">
              <a:avLst/>
            </a:prstGeom>
            <a:solidFill>
              <a:srgbClr val="767171"/>
            </a:solidFill>
            <a:ln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2CE4A97-966B-FD20-F45D-C5636C6411AC}"/>
                </a:ext>
              </a:extLst>
            </p:cNvPr>
            <p:cNvSpPr/>
            <p:nvPr/>
          </p:nvSpPr>
          <p:spPr>
            <a:xfrm>
              <a:off x="11541071" y="6497608"/>
              <a:ext cx="651033" cy="363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Slide Number Placeholder 13">
              <a:extLst>
                <a:ext uri="{FF2B5EF4-FFF2-40B4-BE49-F238E27FC236}">
                  <a16:creationId xmlns:a16="http://schemas.microsoft.com/office/drawing/2014/main" id="{B9864CE9-9601-52A0-23C7-665D244266A7}"/>
                </a:ext>
              </a:extLst>
            </p:cNvPr>
            <p:cNvSpPr txBox="1">
              <a:spLocks/>
            </p:cNvSpPr>
            <p:nvPr/>
          </p:nvSpPr>
          <p:spPr>
            <a:xfrm>
              <a:off x="11530956" y="6477657"/>
              <a:ext cx="483886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E5FB62D-3E43-4FF6-86F4-2C3D5ABF71F3}" type="slidenum">
                <a:rPr lang="en-CA" sz="1800" b="1" smtClean="0">
                  <a:solidFill>
                    <a:schemeClr val="tx1"/>
                  </a:solidFill>
                </a:rPr>
                <a:pPr/>
                <a:t>26</a:t>
              </a:fld>
              <a:endParaRPr lang="en-US" sz="1800" b="1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2140F37-166B-E5F1-7093-7580C575A379}"/>
                </a:ext>
              </a:extLst>
            </p:cNvPr>
            <p:cNvSpPr txBox="1"/>
            <p:nvPr/>
          </p:nvSpPr>
          <p:spPr>
            <a:xfrm>
              <a:off x="93307" y="6497608"/>
              <a:ext cx="3088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iSMART</a:t>
              </a:r>
              <a:r>
                <a:rPr lang="en-US" b="1" dirty="0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 Lab – AAAI 24</a:t>
              </a:r>
              <a:endParaRPr lang="en-CA" dirty="0">
                <a:solidFill>
                  <a:schemeClr val="bg1"/>
                </a:solidFill>
                <a:ea typeface="Tahoma" panose="020B0604030504040204" pitchFamily="34" charset="0"/>
                <a:cs typeface="HELVETICA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9A21F86-C29D-F7B3-4C61-D9DD52A50BA1}"/>
                  </a:ext>
                </a:extLst>
              </p:cNvPr>
              <p:cNvSpPr txBox="1"/>
              <p:nvPr/>
            </p:nvSpPr>
            <p:spPr>
              <a:xfrm>
                <a:off x="4123567" y="2844052"/>
                <a:ext cx="1921881" cy="5813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9A21F86-C29D-F7B3-4C61-D9DD52A50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567" y="2844052"/>
                <a:ext cx="1921881" cy="5813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910F95B-578D-8FBC-6811-FD56A82895E7}"/>
                  </a:ext>
                </a:extLst>
              </p:cNvPr>
              <p:cNvSpPr txBox="1"/>
              <p:nvPr/>
            </p:nvSpPr>
            <p:spPr>
              <a:xfrm>
                <a:off x="6208400" y="2844052"/>
                <a:ext cx="1966476" cy="5813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910F95B-578D-8FBC-6811-FD56A8289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400" y="2844052"/>
                <a:ext cx="1966476" cy="5813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64247BF-0F51-3CF5-A1C7-911734EBCA92}"/>
                  </a:ext>
                </a:extLst>
              </p:cNvPr>
              <p:cNvSpPr txBox="1"/>
              <p:nvPr/>
            </p:nvSpPr>
            <p:spPr>
              <a:xfrm>
                <a:off x="5111120" y="3698195"/>
                <a:ext cx="1633483" cy="5833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64247BF-0F51-3CF5-A1C7-911734EBC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120" y="3698195"/>
                <a:ext cx="1633483" cy="5833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B6C5C5E8-BE61-3DC5-8E82-B586A6AABFF5}"/>
              </a:ext>
            </a:extLst>
          </p:cNvPr>
          <p:cNvSpPr txBox="1"/>
          <p:nvPr/>
        </p:nvSpPr>
        <p:spPr>
          <a:xfrm>
            <a:off x="602614" y="1462419"/>
            <a:ext cx="6312922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/>
              <a:t>The anomaly score is often defined for each </a:t>
            </a:r>
            <a:r>
              <a:rPr lang="en-CA" sz="2000" u="sng" dirty="0"/>
              <a:t>time-step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/>
              <a:t>F1 can be used to evaluate the performance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BEEA88-4B57-FE06-EDB9-A63C68C2EF64}"/>
              </a:ext>
            </a:extLst>
          </p:cNvPr>
          <p:cNvSpPr txBox="1"/>
          <p:nvPr/>
        </p:nvSpPr>
        <p:spPr>
          <a:xfrm>
            <a:off x="465826" y="4691693"/>
            <a:ext cx="9831492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rgbClr val="C00000"/>
                </a:solidFill>
              </a:rPr>
              <a:t>We cannot expect the model to detect the label of every single timestamp!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b="1" dirty="0"/>
              <a:t>Even one alarm might be enough!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F9E1C2-D785-A189-E655-3073D86AD179}"/>
              </a:ext>
            </a:extLst>
          </p:cNvPr>
          <p:cNvGrpSpPr/>
          <p:nvPr/>
        </p:nvGrpSpPr>
        <p:grpSpPr>
          <a:xfrm>
            <a:off x="8142953" y="41318"/>
            <a:ext cx="3719653" cy="778297"/>
            <a:chOff x="8142953" y="41318"/>
            <a:chExt cx="3719653" cy="778297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731DA682-5F12-743C-18C8-09B54E7162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2953" y="155543"/>
              <a:ext cx="1073711" cy="538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CED990C-B87A-48BE-769D-02A0A9CE4595}"/>
                </a:ext>
              </a:extLst>
            </p:cNvPr>
            <p:cNvGrpSpPr/>
            <p:nvPr/>
          </p:nvGrpSpPr>
          <p:grpSpPr>
            <a:xfrm>
              <a:off x="10810077" y="41318"/>
              <a:ext cx="1052529" cy="778297"/>
              <a:chOff x="10863240" y="50180"/>
              <a:chExt cx="1212017" cy="928924"/>
            </a:xfrm>
          </p:grpSpPr>
          <p:pic>
            <p:nvPicPr>
              <p:cNvPr id="16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8D732B78-49C7-D98E-E286-CE39924578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996960" y="50180"/>
                <a:ext cx="717396" cy="754566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AA9EB7-0679-367E-8578-3D76F6AFB508}"/>
                  </a:ext>
                </a:extLst>
              </p:cNvPr>
              <p:cNvSpPr txBox="1"/>
              <p:nvPr/>
            </p:nvSpPr>
            <p:spPr>
              <a:xfrm>
                <a:off x="10863240" y="702105"/>
                <a:ext cx="121201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CA" sz="1200" b="1" i="0" err="1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iSMART</a:t>
                </a:r>
                <a:r>
                  <a:rPr lang="en-CA" sz="1200" b="1" i="0" dirty="0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 Lab</a:t>
                </a:r>
                <a:endParaRPr lang="en-CA" sz="1200" b="1" dirty="0">
                  <a:solidFill>
                    <a:srgbClr val="980009"/>
                  </a:solidFill>
                  <a:latin typeface="Sitka Heading"/>
                  <a:cs typeface="Times New Roman"/>
                </a:endParaRPr>
              </a:p>
            </p:txBody>
          </p:sp>
        </p:grpSp>
        <p:pic>
          <p:nvPicPr>
            <p:cNvPr id="15" name="Picture 14" descr="A red text on a white background&#10;&#10;Description automatically generated">
              <a:extLst>
                <a:ext uri="{FF2B5EF4-FFF2-40B4-BE49-F238E27FC236}">
                  <a16:creationId xmlns:a16="http://schemas.microsoft.com/office/drawing/2014/main" id="{9FFB5C80-84CB-95CA-93C3-776C4B088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2639" y="266199"/>
              <a:ext cx="1517438" cy="407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1812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6F921-BD33-219D-A04D-6F51452D7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1C229-B71E-970D-B288-0C4ED36C4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14" y="209666"/>
            <a:ext cx="8503131" cy="52339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Researchers’ Playground: Label Adjustment</a:t>
            </a:r>
            <a:endParaRPr 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444F1D-5C9E-6C98-5E6D-3B3A5D8D9728}"/>
              </a:ext>
            </a:extLst>
          </p:cNvPr>
          <p:cNvCxnSpPr>
            <a:cxnSpLocks/>
          </p:cNvCxnSpPr>
          <p:nvPr/>
        </p:nvCxnSpPr>
        <p:spPr>
          <a:xfrm>
            <a:off x="465826" y="862642"/>
            <a:ext cx="11248846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F3868E4-33E1-3242-E793-FAA83A645E10}"/>
              </a:ext>
            </a:extLst>
          </p:cNvPr>
          <p:cNvGrpSpPr/>
          <p:nvPr/>
        </p:nvGrpSpPr>
        <p:grpSpPr>
          <a:xfrm>
            <a:off x="-2812" y="6477657"/>
            <a:ext cx="12194916" cy="389283"/>
            <a:chOff x="-2812" y="6477657"/>
            <a:chExt cx="12194916" cy="38928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D8D1445-9675-D051-0AC0-C771C24E3B11}"/>
                </a:ext>
              </a:extLst>
            </p:cNvPr>
            <p:cNvSpPr/>
            <p:nvPr/>
          </p:nvSpPr>
          <p:spPr>
            <a:xfrm>
              <a:off x="-2812" y="6496083"/>
              <a:ext cx="12194916" cy="365125"/>
            </a:xfrm>
            <a:prstGeom prst="rect">
              <a:avLst/>
            </a:prstGeom>
            <a:solidFill>
              <a:srgbClr val="767171"/>
            </a:solidFill>
            <a:ln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9596822-D4D9-31C4-00F5-E229411F0476}"/>
                </a:ext>
              </a:extLst>
            </p:cNvPr>
            <p:cNvSpPr/>
            <p:nvPr/>
          </p:nvSpPr>
          <p:spPr>
            <a:xfrm>
              <a:off x="11541071" y="6497608"/>
              <a:ext cx="651033" cy="363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Slide Number Placeholder 13">
              <a:extLst>
                <a:ext uri="{FF2B5EF4-FFF2-40B4-BE49-F238E27FC236}">
                  <a16:creationId xmlns:a16="http://schemas.microsoft.com/office/drawing/2014/main" id="{C53435FA-70E7-D108-7B20-6D61BF529805}"/>
                </a:ext>
              </a:extLst>
            </p:cNvPr>
            <p:cNvSpPr txBox="1">
              <a:spLocks/>
            </p:cNvSpPr>
            <p:nvPr/>
          </p:nvSpPr>
          <p:spPr>
            <a:xfrm>
              <a:off x="11530956" y="6477657"/>
              <a:ext cx="483886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E5FB62D-3E43-4FF6-86F4-2C3D5ABF71F3}" type="slidenum">
                <a:rPr lang="en-CA" sz="1800" b="1" smtClean="0">
                  <a:solidFill>
                    <a:schemeClr val="tx1"/>
                  </a:solidFill>
                </a:rPr>
                <a:pPr/>
                <a:t>27</a:t>
              </a:fld>
              <a:endParaRPr lang="en-US" sz="1800" b="1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13A9B1F-FD87-8974-8ABE-ADE18F9FC26D}"/>
                </a:ext>
              </a:extLst>
            </p:cNvPr>
            <p:cNvSpPr txBox="1"/>
            <p:nvPr/>
          </p:nvSpPr>
          <p:spPr>
            <a:xfrm>
              <a:off x="93307" y="6497608"/>
              <a:ext cx="3088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iSMART</a:t>
              </a:r>
              <a:r>
                <a:rPr lang="en-US" b="1" dirty="0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 Lab – AAAI 24</a:t>
              </a:r>
              <a:endParaRPr lang="en-CA" dirty="0">
                <a:solidFill>
                  <a:schemeClr val="bg1"/>
                </a:solidFill>
                <a:ea typeface="Tahoma" panose="020B060403050404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C088E84-CFAC-FAB1-D1CF-8FFFFDB4038D}"/>
              </a:ext>
            </a:extLst>
          </p:cNvPr>
          <p:cNvSpPr txBox="1"/>
          <p:nvPr/>
        </p:nvSpPr>
        <p:spPr>
          <a:xfrm>
            <a:off x="5407386" y="6138203"/>
            <a:ext cx="68870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>
                <a:latin typeface="Times New Roman"/>
                <a:ea typeface="+mn-lt"/>
                <a:cs typeface="Times New Roman"/>
              </a:rPr>
              <a:t>Kim et al., </a:t>
            </a:r>
            <a:r>
              <a:rPr lang="en-US" sz="1400">
                <a:latin typeface="Times New Roman"/>
                <a:ea typeface="+mn-lt"/>
                <a:cs typeface="Times New Roman"/>
              </a:rPr>
              <a:t>Towards a Rigorous Evaluation of Time-Series Anomaly Detection, AAAI 2022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58753F-36D4-40B6-1D92-856C1C1C7BDA}"/>
              </a:ext>
            </a:extLst>
          </p:cNvPr>
          <p:cNvSpPr txBox="1"/>
          <p:nvPr/>
        </p:nvSpPr>
        <p:spPr>
          <a:xfrm>
            <a:off x="469625" y="1058584"/>
            <a:ext cx="9185339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b="1" dirty="0"/>
              <a:t>Point Adjustment: </a:t>
            </a:r>
            <a:r>
              <a:rPr lang="en-CA" dirty="0"/>
              <a:t>Even if the model detects one anomaly in the segment, label the rest of the segment as anomaly and then find F1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14B6C69-11AC-015C-3C6A-39CC78FE5D2E}"/>
                  </a:ext>
                </a:extLst>
              </p:cNvPr>
              <p:cNvSpPr txBox="1"/>
              <p:nvPr/>
            </p:nvSpPr>
            <p:spPr>
              <a:xfrm>
                <a:off x="10542303" y="1185277"/>
                <a:ext cx="4011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𝑃𝐴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14B6C69-11AC-015C-3C6A-39CC78FE5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2303" y="1185277"/>
                <a:ext cx="401135" cy="276999"/>
              </a:xfrm>
              <a:prstGeom prst="rect">
                <a:avLst/>
              </a:prstGeom>
              <a:blipFill>
                <a:blip r:embed="rId6"/>
                <a:stretch>
                  <a:fillRect l="-12121" r="-6061" b="-1521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230888F-3A37-BF23-7933-1EF93D3AC63E}"/>
              </a:ext>
            </a:extLst>
          </p:cNvPr>
          <p:cNvCxnSpPr>
            <a:cxnSpLocks/>
          </p:cNvCxnSpPr>
          <p:nvPr/>
        </p:nvCxnSpPr>
        <p:spPr>
          <a:xfrm>
            <a:off x="9716914" y="1323776"/>
            <a:ext cx="520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793C8C-C52C-09A1-7C10-B92E2CD720C7}"/>
              </a:ext>
            </a:extLst>
          </p:cNvPr>
          <p:cNvGrpSpPr/>
          <p:nvPr/>
        </p:nvGrpSpPr>
        <p:grpSpPr>
          <a:xfrm>
            <a:off x="2855700" y="2107957"/>
            <a:ext cx="6469097" cy="3861241"/>
            <a:chOff x="5590147" y="1042567"/>
            <a:chExt cx="6469097" cy="386124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335B1AB-2F3D-E4DC-74E9-234D191138DD}"/>
                </a:ext>
              </a:extLst>
            </p:cNvPr>
            <p:cNvGrpSpPr/>
            <p:nvPr/>
          </p:nvGrpSpPr>
          <p:grpSpPr>
            <a:xfrm>
              <a:off x="5590147" y="1042567"/>
              <a:ext cx="6469097" cy="3861241"/>
              <a:chOff x="5590147" y="1042567"/>
              <a:chExt cx="6469097" cy="3861241"/>
            </a:xfrm>
          </p:grpSpPr>
          <p:pic>
            <p:nvPicPr>
              <p:cNvPr id="14" name="Picture 13" descr="A graph of a graph of a graph&#10;&#10;Description automatically generated with medium confidence">
                <a:extLst>
                  <a:ext uri="{FF2B5EF4-FFF2-40B4-BE49-F238E27FC236}">
                    <a16:creationId xmlns:a16="http://schemas.microsoft.com/office/drawing/2014/main" id="{ACB57457-68C4-D813-CB8B-205050A072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90147" y="1688350"/>
                <a:ext cx="5690935" cy="321545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A7DA0FFA-9669-7B1B-E431-4036C99C0557}"/>
                      </a:ext>
                    </a:extLst>
                  </p:cNvPr>
                  <p:cNvSpPr txBox="1"/>
                  <p:nvPr/>
                </p:nvSpPr>
                <p:spPr>
                  <a:xfrm>
                    <a:off x="11219773" y="1987734"/>
                    <a:ext cx="64350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  <m:t>𝑃𝐴</m:t>
                              </m:r>
                            </m:sub>
                          </m:sSub>
                          <m:r>
                            <a:rPr lang="en-CA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oMath>
                      </m:oMathPara>
                    </a14:m>
                    <a:endParaRPr lang="en-CA" sz="1400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A7DA0FFA-9669-7B1B-E431-4036C99C05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19773" y="1987734"/>
                    <a:ext cx="643509" cy="21544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660" r="-5660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2572EAF9-3F60-78E8-28F4-DCF6256DC057}"/>
                      </a:ext>
                    </a:extLst>
                  </p:cNvPr>
                  <p:cNvSpPr txBox="1"/>
                  <p:nvPr/>
                </p:nvSpPr>
                <p:spPr>
                  <a:xfrm>
                    <a:off x="11219772" y="1601400"/>
                    <a:ext cx="5418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oMath>
                      </m:oMathPara>
                    </a14:m>
                    <a:endParaRPr lang="en-CA" sz="140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2572EAF9-3F60-78E8-28F4-DCF6256DC0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19772" y="1601400"/>
                    <a:ext cx="541879" cy="21544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6742" r="-6742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7EB5BDC-9302-A8B0-3AC8-0728667CA88C}"/>
                      </a:ext>
                    </a:extLst>
                  </p:cNvPr>
                  <p:cNvSpPr txBox="1"/>
                  <p:nvPr/>
                </p:nvSpPr>
                <p:spPr>
                  <a:xfrm>
                    <a:off x="11281723" y="3974869"/>
                    <a:ext cx="77752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sz="1400" b="0" i="1" smtClean="0">
                              <a:latin typeface="Cambria Math" panose="02040503050406030204" pitchFamily="18" charset="0"/>
                            </a:rPr>
                            <m:t>=0.01</m:t>
                          </m:r>
                        </m:oMath>
                      </m:oMathPara>
                    </a14:m>
                    <a:endParaRPr lang="en-CA" sz="140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7EB5BDC-9302-A8B0-3AC8-0728667CA8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81723" y="3974869"/>
                    <a:ext cx="777521" cy="21544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4688" r="-3906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10FB8D35-2E0C-2757-244D-01E963B3B145}"/>
                      </a:ext>
                    </a:extLst>
                  </p:cNvPr>
                  <p:cNvSpPr txBox="1"/>
                  <p:nvPr/>
                </p:nvSpPr>
                <p:spPr>
                  <a:xfrm>
                    <a:off x="11281723" y="4354481"/>
                    <a:ext cx="64350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  <m:t>𝑃𝐴</m:t>
                              </m:r>
                            </m:sub>
                          </m:sSub>
                          <m:r>
                            <a:rPr lang="en-CA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oMath>
                      </m:oMathPara>
                    </a14:m>
                    <a:endParaRPr lang="en-CA" sz="14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10FB8D35-2E0C-2757-244D-01E963B3B1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81723" y="4354481"/>
                    <a:ext cx="643509" cy="21544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5660" r="-5660" b="-17143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E7C5072E-2EE6-3C6F-3CD7-5A8D7C29E18B}"/>
                      </a:ext>
                    </a:extLst>
                  </p:cNvPr>
                  <p:cNvSpPr txBox="1"/>
                  <p:nvPr/>
                </p:nvSpPr>
                <p:spPr>
                  <a:xfrm>
                    <a:off x="8143147" y="1042567"/>
                    <a:ext cx="206654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CA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1" i="1" dirty="0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CA" b="1" i="1" dirty="0" smtClean="0">
                                <a:latin typeface="Cambria Math" panose="02040503050406030204" pitchFamily="18" charset="0"/>
                              </a:rPr>
                              <m:t>𝑷𝑨</m:t>
                            </m:r>
                          </m:sub>
                        </m:sSub>
                      </m:oMath>
                    </a14:m>
                    <a:r>
                      <a:rPr lang="en-CA" b="1" dirty="0"/>
                      <a:t> Issue:</a:t>
                    </a: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E7C5072E-2EE6-3C6F-3CD7-5A8D7C29E18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3147" y="1042567"/>
                    <a:ext cx="2066544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t="-1000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45A1129-F9A5-C076-2361-4BEA0B90C3AF}"/>
                </a:ext>
              </a:extLst>
            </p:cNvPr>
            <p:cNvCxnSpPr/>
            <p:nvPr/>
          </p:nvCxnSpPr>
          <p:spPr>
            <a:xfrm>
              <a:off x="8018411" y="1950344"/>
              <a:ext cx="1509965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C86577F-5DCE-AFAD-39CA-3234141C57D0}"/>
              </a:ext>
            </a:extLst>
          </p:cNvPr>
          <p:cNvGrpSpPr/>
          <p:nvPr/>
        </p:nvGrpSpPr>
        <p:grpSpPr>
          <a:xfrm>
            <a:off x="8142953" y="41318"/>
            <a:ext cx="3719653" cy="778297"/>
            <a:chOff x="8142953" y="41318"/>
            <a:chExt cx="3719653" cy="778297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53DED680-AF59-C8B9-797D-6BBC4F80B3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2953" y="155543"/>
              <a:ext cx="1073711" cy="538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044F800-1B8F-AB2B-09F0-5AFDE0F0AD3D}"/>
                </a:ext>
              </a:extLst>
            </p:cNvPr>
            <p:cNvGrpSpPr/>
            <p:nvPr/>
          </p:nvGrpSpPr>
          <p:grpSpPr>
            <a:xfrm>
              <a:off x="10810077" y="41318"/>
              <a:ext cx="1052529" cy="778297"/>
              <a:chOff x="10863240" y="50180"/>
              <a:chExt cx="1212017" cy="928924"/>
            </a:xfrm>
          </p:grpSpPr>
          <p:pic>
            <p:nvPicPr>
              <p:cNvPr id="21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83B7011F-D0AD-0B5F-B130-E46A0604E5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996960" y="50180"/>
                <a:ext cx="717396" cy="754566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74D744F-70E4-2A1D-75AF-9050A8B8AD9E}"/>
                  </a:ext>
                </a:extLst>
              </p:cNvPr>
              <p:cNvSpPr txBox="1"/>
              <p:nvPr/>
            </p:nvSpPr>
            <p:spPr>
              <a:xfrm>
                <a:off x="10863240" y="702105"/>
                <a:ext cx="121201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CA" sz="1200" b="1" i="0" err="1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iSMART</a:t>
                </a:r>
                <a:r>
                  <a:rPr lang="en-CA" sz="1200" b="1" i="0" dirty="0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 Lab</a:t>
                </a:r>
                <a:endParaRPr lang="en-CA" sz="1200" b="1" dirty="0">
                  <a:solidFill>
                    <a:srgbClr val="980009"/>
                  </a:solidFill>
                  <a:latin typeface="Sitka Heading"/>
                  <a:cs typeface="Times New Roman"/>
                </a:endParaRPr>
              </a:p>
            </p:txBody>
          </p:sp>
        </p:grpSp>
        <p:pic>
          <p:nvPicPr>
            <p:cNvPr id="20" name="Picture 19" descr="A red text on a white background&#10;&#10;Description automatically generated">
              <a:extLst>
                <a:ext uri="{FF2B5EF4-FFF2-40B4-BE49-F238E27FC236}">
                  <a16:creationId xmlns:a16="http://schemas.microsoft.com/office/drawing/2014/main" id="{84FAFB71-E567-E1CF-811B-904038DDE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2639" y="266199"/>
              <a:ext cx="1517438" cy="407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40508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E1EE8-83C1-FE41-3448-A6BCD39D1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5464-02BC-D7BB-8725-18BEB54FF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14" y="209666"/>
            <a:ext cx="8503131" cy="52339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Researchers’ Playground: Label Adjustment</a:t>
            </a:r>
            <a:endParaRPr 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7F46DE-2D2D-A3C1-7DDF-C8788EA8F5EA}"/>
              </a:ext>
            </a:extLst>
          </p:cNvPr>
          <p:cNvCxnSpPr>
            <a:cxnSpLocks/>
          </p:cNvCxnSpPr>
          <p:nvPr/>
        </p:nvCxnSpPr>
        <p:spPr>
          <a:xfrm>
            <a:off x="465826" y="862642"/>
            <a:ext cx="11248846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B20E220-E249-8BA1-1DEF-DB90063B3B26}"/>
              </a:ext>
            </a:extLst>
          </p:cNvPr>
          <p:cNvGrpSpPr/>
          <p:nvPr/>
        </p:nvGrpSpPr>
        <p:grpSpPr>
          <a:xfrm>
            <a:off x="-2812" y="6477657"/>
            <a:ext cx="12194916" cy="389283"/>
            <a:chOff x="-2812" y="6477657"/>
            <a:chExt cx="12194916" cy="38928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581190C-C02C-82A7-2E3F-FF9B0E0009FB}"/>
                </a:ext>
              </a:extLst>
            </p:cNvPr>
            <p:cNvSpPr/>
            <p:nvPr/>
          </p:nvSpPr>
          <p:spPr>
            <a:xfrm>
              <a:off x="-2812" y="6496083"/>
              <a:ext cx="12194916" cy="365125"/>
            </a:xfrm>
            <a:prstGeom prst="rect">
              <a:avLst/>
            </a:prstGeom>
            <a:solidFill>
              <a:srgbClr val="767171"/>
            </a:solidFill>
            <a:ln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DC18F0C-4774-D45E-14E9-04F574C2EF7B}"/>
                </a:ext>
              </a:extLst>
            </p:cNvPr>
            <p:cNvSpPr/>
            <p:nvPr/>
          </p:nvSpPr>
          <p:spPr>
            <a:xfrm>
              <a:off x="11541071" y="6497608"/>
              <a:ext cx="651033" cy="363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Slide Number Placeholder 13">
              <a:extLst>
                <a:ext uri="{FF2B5EF4-FFF2-40B4-BE49-F238E27FC236}">
                  <a16:creationId xmlns:a16="http://schemas.microsoft.com/office/drawing/2014/main" id="{90A3E6DE-14D2-04F5-AD88-F4DE346D3423}"/>
                </a:ext>
              </a:extLst>
            </p:cNvPr>
            <p:cNvSpPr txBox="1">
              <a:spLocks/>
            </p:cNvSpPr>
            <p:nvPr/>
          </p:nvSpPr>
          <p:spPr>
            <a:xfrm>
              <a:off x="11530956" y="6477657"/>
              <a:ext cx="483886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E5FB62D-3E43-4FF6-86F4-2C3D5ABF71F3}" type="slidenum">
                <a:rPr lang="en-CA" sz="1800" b="1" smtClean="0">
                  <a:solidFill>
                    <a:schemeClr val="tx1"/>
                  </a:solidFill>
                </a:rPr>
                <a:pPr/>
                <a:t>28</a:t>
              </a:fld>
              <a:endParaRPr lang="en-US" sz="1800" b="1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945EDF5-B894-7AB1-4B51-8007C16DFECB}"/>
                </a:ext>
              </a:extLst>
            </p:cNvPr>
            <p:cNvSpPr txBox="1"/>
            <p:nvPr/>
          </p:nvSpPr>
          <p:spPr>
            <a:xfrm>
              <a:off x="93307" y="6497608"/>
              <a:ext cx="3088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iSMART</a:t>
              </a:r>
              <a:r>
                <a:rPr lang="en-US" b="1" dirty="0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 Lab – AAAI 24</a:t>
              </a:r>
              <a:endParaRPr lang="en-CA" dirty="0">
                <a:solidFill>
                  <a:schemeClr val="bg1"/>
                </a:solidFill>
                <a:ea typeface="Tahoma" panose="020B060403050404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1D85DA7-EB05-961E-CF62-9D8BB0C70008}"/>
              </a:ext>
            </a:extLst>
          </p:cNvPr>
          <p:cNvSpPr txBox="1"/>
          <p:nvPr/>
        </p:nvSpPr>
        <p:spPr>
          <a:xfrm>
            <a:off x="4348020" y="6175374"/>
            <a:ext cx="7844168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1400" err="1">
                <a:latin typeface="Times New Roman"/>
                <a:ea typeface="+mn-lt"/>
                <a:cs typeface="Times New Roman"/>
              </a:rPr>
              <a:t>Garg</a:t>
            </a:r>
            <a:r>
              <a:rPr lang="pt-BR" sz="1400">
                <a:latin typeface="Times New Roman"/>
                <a:ea typeface="+mn-lt"/>
                <a:cs typeface="Times New Roman"/>
              </a:rPr>
              <a:t> et al., </a:t>
            </a:r>
            <a:r>
              <a:rPr lang="pt-BR" sz="1400" err="1">
                <a:ea typeface="+mn-lt"/>
                <a:cs typeface="+mn-lt"/>
              </a:rPr>
              <a:t>An</a:t>
            </a:r>
            <a:r>
              <a:rPr lang="pt-BR" sz="1400">
                <a:ea typeface="+mn-lt"/>
                <a:cs typeface="+mn-lt"/>
              </a:rPr>
              <a:t> </a:t>
            </a:r>
            <a:r>
              <a:rPr lang="pt-BR" sz="1400" err="1">
                <a:ea typeface="+mn-lt"/>
                <a:cs typeface="+mn-lt"/>
              </a:rPr>
              <a:t>Evaluation</a:t>
            </a:r>
            <a:r>
              <a:rPr lang="pt-BR" sz="1400">
                <a:ea typeface="+mn-lt"/>
                <a:cs typeface="+mn-lt"/>
              </a:rPr>
              <a:t> </a:t>
            </a:r>
            <a:r>
              <a:rPr lang="pt-BR" sz="1400" err="1">
                <a:ea typeface="+mn-lt"/>
                <a:cs typeface="+mn-lt"/>
              </a:rPr>
              <a:t>of</a:t>
            </a:r>
            <a:r>
              <a:rPr lang="pt-BR" sz="1400">
                <a:ea typeface="+mn-lt"/>
                <a:cs typeface="+mn-lt"/>
              </a:rPr>
              <a:t> </a:t>
            </a:r>
            <a:r>
              <a:rPr lang="pt-BR" sz="1400" err="1">
                <a:ea typeface="+mn-lt"/>
                <a:cs typeface="+mn-lt"/>
              </a:rPr>
              <a:t>Anomaly</a:t>
            </a:r>
            <a:r>
              <a:rPr lang="pt-BR" sz="1400">
                <a:ea typeface="+mn-lt"/>
                <a:cs typeface="+mn-lt"/>
              </a:rPr>
              <a:t> </a:t>
            </a:r>
            <a:r>
              <a:rPr lang="pt-BR" sz="1400" err="1">
                <a:ea typeface="+mn-lt"/>
                <a:cs typeface="+mn-lt"/>
              </a:rPr>
              <a:t>Detection</a:t>
            </a:r>
            <a:r>
              <a:rPr lang="pt-BR" sz="1400">
                <a:ea typeface="+mn-lt"/>
                <a:cs typeface="+mn-lt"/>
              </a:rPr>
              <a:t> </a:t>
            </a:r>
            <a:r>
              <a:rPr lang="pt-BR" sz="1400" err="1">
                <a:ea typeface="+mn-lt"/>
                <a:cs typeface="+mn-lt"/>
              </a:rPr>
              <a:t>and</a:t>
            </a:r>
            <a:r>
              <a:rPr lang="pt-BR" sz="1400">
                <a:ea typeface="+mn-lt"/>
                <a:cs typeface="+mn-lt"/>
              </a:rPr>
              <a:t> </a:t>
            </a:r>
            <a:r>
              <a:rPr lang="pt-BR" sz="1400" err="1">
                <a:ea typeface="+mn-lt"/>
                <a:cs typeface="+mn-lt"/>
              </a:rPr>
              <a:t>Diagnosis</a:t>
            </a:r>
            <a:r>
              <a:rPr lang="pt-BR" sz="1400">
                <a:ea typeface="+mn-lt"/>
                <a:cs typeface="+mn-lt"/>
              </a:rPr>
              <a:t> in </a:t>
            </a:r>
            <a:r>
              <a:rPr lang="pt-BR" sz="1400" err="1">
                <a:ea typeface="+mn-lt"/>
                <a:cs typeface="+mn-lt"/>
              </a:rPr>
              <a:t>Multivariate</a:t>
            </a:r>
            <a:r>
              <a:rPr lang="pt-BR" sz="1400">
                <a:ea typeface="+mn-lt"/>
                <a:cs typeface="+mn-lt"/>
              </a:rPr>
              <a:t> Time Series</a:t>
            </a:r>
            <a:r>
              <a:rPr lang="en-US" sz="1400">
                <a:latin typeface="Times New Roman"/>
                <a:ea typeface="+mn-lt"/>
                <a:cs typeface="Times New Roman"/>
              </a:rPr>
              <a:t>, TNNLS 2022</a:t>
            </a:r>
          </a:p>
        </p:txBody>
      </p:sp>
      <p:pic>
        <p:nvPicPr>
          <p:cNvPr id="11" name="Picture 10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8F69580-9BC1-452C-4291-D57EF7001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7187" y="2342634"/>
            <a:ext cx="4016501" cy="2172731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DABABB4C-5D76-2DCE-65F5-BB8678E1BC02}"/>
              </a:ext>
            </a:extLst>
          </p:cNvPr>
          <p:cNvGrpSpPr/>
          <p:nvPr/>
        </p:nvGrpSpPr>
        <p:grpSpPr>
          <a:xfrm>
            <a:off x="301752" y="1493128"/>
            <a:ext cx="7205472" cy="3326094"/>
            <a:chOff x="740664" y="1605712"/>
            <a:chExt cx="7205472" cy="332609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0987AE6-30A0-9852-16CB-D2D47B8AFD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364" t="-269" r="22513" b="86653"/>
            <a:stretch/>
          </p:blipFill>
          <p:spPr>
            <a:xfrm>
              <a:off x="740664" y="1605712"/>
              <a:ext cx="5961888" cy="45168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58C532-69BF-6E3A-0C3B-68A5ADC0AC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345" t="14727" r="7624"/>
            <a:stretch/>
          </p:blipFill>
          <p:spPr>
            <a:xfrm>
              <a:off x="2578607" y="2103120"/>
              <a:ext cx="5367529" cy="2828686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1996575-83DE-47CD-FF04-61F47430AA55}"/>
                </a:ext>
              </a:extLst>
            </p:cNvPr>
            <p:cNvGrpSpPr/>
            <p:nvPr/>
          </p:nvGrpSpPr>
          <p:grpSpPr>
            <a:xfrm>
              <a:off x="4928616" y="4043800"/>
              <a:ext cx="128016" cy="355540"/>
              <a:chOff x="3593592" y="4043800"/>
              <a:chExt cx="128016" cy="355540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7EC288AA-0E96-DDCE-93F4-3761A4F634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7600" y="4043800"/>
                <a:ext cx="64008" cy="355540"/>
              </a:xfrm>
              <a:prstGeom prst="line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1062F5D-E4E1-B215-68C2-CD0CE5506F26}"/>
                  </a:ext>
                </a:extLst>
              </p:cNvPr>
              <p:cNvCxnSpPr/>
              <p:nvPr/>
            </p:nvCxnSpPr>
            <p:spPr>
              <a:xfrm flipH="1">
                <a:off x="3593592" y="4043800"/>
                <a:ext cx="64008" cy="355540"/>
              </a:xfrm>
              <a:prstGeom prst="line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BC6EAB5-B774-0E91-C5FC-8B8D9C8F47AD}"/>
                </a:ext>
              </a:extLst>
            </p:cNvPr>
            <p:cNvGrpSpPr/>
            <p:nvPr/>
          </p:nvGrpSpPr>
          <p:grpSpPr>
            <a:xfrm>
              <a:off x="5230119" y="4043800"/>
              <a:ext cx="128016" cy="355540"/>
              <a:chOff x="3593592" y="4043800"/>
              <a:chExt cx="128016" cy="355540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75AF9A3-00BC-1734-EA90-5A2EEF7FE5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7600" y="4043800"/>
                <a:ext cx="64008" cy="355540"/>
              </a:xfrm>
              <a:prstGeom prst="line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A4691B59-988F-D8CD-08D5-3452CCC384DA}"/>
                  </a:ext>
                </a:extLst>
              </p:cNvPr>
              <p:cNvCxnSpPr/>
              <p:nvPr/>
            </p:nvCxnSpPr>
            <p:spPr>
              <a:xfrm flipH="1">
                <a:off x="3593592" y="4043800"/>
                <a:ext cx="64008" cy="355540"/>
              </a:xfrm>
              <a:prstGeom prst="line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430C225-4A95-A524-1E8E-758F90ABA0D6}"/>
                </a:ext>
              </a:extLst>
            </p:cNvPr>
            <p:cNvGrpSpPr/>
            <p:nvPr/>
          </p:nvGrpSpPr>
          <p:grpSpPr>
            <a:xfrm>
              <a:off x="5618491" y="4043800"/>
              <a:ext cx="128016" cy="355540"/>
              <a:chOff x="3593592" y="4043800"/>
              <a:chExt cx="128016" cy="355540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BD6E0EC-8A79-DDE8-7FA5-FD477433CB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7600" y="4043800"/>
                <a:ext cx="64008" cy="355540"/>
              </a:xfrm>
              <a:prstGeom prst="line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B15EB5ED-B3D7-5EFA-683A-99D3656EDA55}"/>
                  </a:ext>
                </a:extLst>
              </p:cNvPr>
              <p:cNvCxnSpPr/>
              <p:nvPr/>
            </p:nvCxnSpPr>
            <p:spPr>
              <a:xfrm flipH="1">
                <a:off x="3593592" y="4043800"/>
                <a:ext cx="64008" cy="355540"/>
              </a:xfrm>
              <a:prstGeom prst="line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DF6B4E8-A641-E6BB-10AC-0FCB7EF7878A}"/>
                </a:ext>
              </a:extLst>
            </p:cNvPr>
            <p:cNvGrpSpPr/>
            <p:nvPr/>
          </p:nvGrpSpPr>
          <p:grpSpPr>
            <a:xfrm>
              <a:off x="6085573" y="4043800"/>
              <a:ext cx="128016" cy="355540"/>
              <a:chOff x="3593592" y="4043800"/>
              <a:chExt cx="128016" cy="355540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72A664C-F35C-1991-15A1-BD9CF2EB44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7600" y="4043800"/>
                <a:ext cx="64008" cy="355540"/>
              </a:xfrm>
              <a:prstGeom prst="line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DBAAA6B-0F10-FDD1-BF3C-D2CE8C10AE76}"/>
                  </a:ext>
                </a:extLst>
              </p:cNvPr>
              <p:cNvCxnSpPr/>
              <p:nvPr/>
            </p:nvCxnSpPr>
            <p:spPr>
              <a:xfrm flipH="1">
                <a:off x="3593592" y="4043800"/>
                <a:ext cx="64008" cy="355540"/>
              </a:xfrm>
              <a:prstGeom prst="line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7D01E23-B77A-CCAF-FD32-CFF7F8A2C38F}"/>
                </a:ext>
              </a:extLst>
            </p:cNvPr>
            <p:cNvSpPr/>
            <p:nvPr/>
          </p:nvSpPr>
          <p:spPr>
            <a:xfrm>
              <a:off x="7342632" y="4125020"/>
              <a:ext cx="603504" cy="355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F6DBE67-A9B5-BF05-956B-B1180832EF37}"/>
                </a:ext>
              </a:extLst>
            </p:cNvPr>
            <p:cNvSpPr txBox="1"/>
            <p:nvPr/>
          </p:nvSpPr>
          <p:spPr>
            <a:xfrm flipH="1">
              <a:off x="7342632" y="4125020"/>
              <a:ext cx="603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0.91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01181CE-59E7-227E-AF45-CE043F763E49}"/>
                  </a:ext>
                </a:extLst>
              </p:cNvPr>
              <p:cNvSpPr txBox="1"/>
              <p:nvPr/>
            </p:nvSpPr>
            <p:spPr>
              <a:xfrm>
                <a:off x="6207877" y="1660900"/>
                <a:ext cx="49149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CA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CA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01181CE-59E7-227E-AF45-CE043F763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877" y="1660900"/>
                <a:ext cx="491490" cy="400110"/>
              </a:xfrm>
              <a:prstGeom prst="rect">
                <a:avLst/>
              </a:prstGeom>
              <a:blipFill>
                <a:blip r:embed="rId8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8F9E43C-7F2A-C21E-65BC-3846EE8804C8}"/>
                  </a:ext>
                </a:extLst>
              </p:cNvPr>
              <p:cNvSpPr txBox="1"/>
              <p:nvPr/>
            </p:nvSpPr>
            <p:spPr>
              <a:xfrm>
                <a:off x="6880204" y="1658044"/>
                <a:ext cx="81700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CA" sz="20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𝑷𝑨</m:t>
                          </m:r>
                        </m:sub>
                      </m:sSub>
                    </m:oMath>
                  </m:oMathPara>
                </a14:m>
                <a:endParaRPr lang="en-CA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8F9E43C-7F2A-C21E-65BC-3846EE880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204" y="1658044"/>
                <a:ext cx="817001" cy="400110"/>
              </a:xfrm>
              <a:prstGeom prst="rect">
                <a:avLst/>
              </a:prstGeom>
              <a:blipFill>
                <a:blip r:embed="rId9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CBF332-2ACF-00F9-2F22-74968A834FB6}"/>
              </a:ext>
            </a:extLst>
          </p:cNvPr>
          <p:cNvCxnSpPr/>
          <p:nvPr/>
        </p:nvCxnSpPr>
        <p:spPr>
          <a:xfrm>
            <a:off x="786384" y="4190206"/>
            <a:ext cx="941832" cy="68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1E904F-D9BC-DC83-99A4-D78675467E5C}"/>
              </a:ext>
            </a:extLst>
          </p:cNvPr>
          <p:cNvGrpSpPr/>
          <p:nvPr/>
        </p:nvGrpSpPr>
        <p:grpSpPr>
          <a:xfrm>
            <a:off x="8142953" y="41318"/>
            <a:ext cx="3719653" cy="778297"/>
            <a:chOff x="8142953" y="41318"/>
            <a:chExt cx="3719653" cy="778297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7ED51F31-E4CE-08E2-EA27-5C9607CB7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2953" y="155543"/>
              <a:ext cx="1073711" cy="538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E26AA66-AB0E-F29C-A9FE-49087744214E}"/>
                </a:ext>
              </a:extLst>
            </p:cNvPr>
            <p:cNvGrpSpPr/>
            <p:nvPr/>
          </p:nvGrpSpPr>
          <p:grpSpPr>
            <a:xfrm>
              <a:off x="10810077" y="41318"/>
              <a:ext cx="1052529" cy="778297"/>
              <a:chOff x="10863240" y="50180"/>
              <a:chExt cx="1212017" cy="928924"/>
            </a:xfrm>
          </p:grpSpPr>
          <p:pic>
            <p:nvPicPr>
              <p:cNvPr id="25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BF977B32-B232-6C5B-F879-B2185A56D7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996960" y="50180"/>
                <a:ext cx="717396" cy="754566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A13B2B0-6948-F4D3-761C-E926DC384207}"/>
                  </a:ext>
                </a:extLst>
              </p:cNvPr>
              <p:cNvSpPr txBox="1"/>
              <p:nvPr/>
            </p:nvSpPr>
            <p:spPr>
              <a:xfrm>
                <a:off x="10863240" y="702105"/>
                <a:ext cx="121201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CA" sz="1200" b="1" i="0" err="1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iSMART</a:t>
                </a:r>
                <a:r>
                  <a:rPr lang="en-CA" sz="1200" b="1" i="0" dirty="0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 Lab</a:t>
                </a:r>
                <a:endParaRPr lang="en-CA" sz="1200" b="1" dirty="0">
                  <a:solidFill>
                    <a:srgbClr val="980009"/>
                  </a:solidFill>
                  <a:latin typeface="Sitka Heading"/>
                  <a:cs typeface="Times New Roman"/>
                </a:endParaRPr>
              </a:p>
            </p:txBody>
          </p:sp>
        </p:grpSp>
        <p:pic>
          <p:nvPicPr>
            <p:cNvPr id="24" name="Picture 23" descr="A red text on a white background&#10;&#10;Description automatically generated">
              <a:extLst>
                <a:ext uri="{FF2B5EF4-FFF2-40B4-BE49-F238E27FC236}">
                  <a16:creationId xmlns:a16="http://schemas.microsoft.com/office/drawing/2014/main" id="{F5132CFB-7B6D-8000-632F-1DE202679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2639" y="266199"/>
              <a:ext cx="1517438" cy="407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84954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7F067-7D29-7FC0-1957-A804EEE52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672D9-4454-A85C-9871-FA6E13F5C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14" y="209666"/>
            <a:ext cx="7652739" cy="523396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Is Deep Learning the best solution for TSAD?</a:t>
            </a:r>
            <a:endParaRPr 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E2B850-E00B-7DCA-F1AC-AE3CC3FA8EB9}"/>
              </a:ext>
            </a:extLst>
          </p:cNvPr>
          <p:cNvCxnSpPr>
            <a:cxnSpLocks/>
          </p:cNvCxnSpPr>
          <p:nvPr/>
        </p:nvCxnSpPr>
        <p:spPr>
          <a:xfrm>
            <a:off x="465826" y="862642"/>
            <a:ext cx="11248846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7B23A7A-53F6-73AE-3344-72A774405CC1}"/>
              </a:ext>
            </a:extLst>
          </p:cNvPr>
          <p:cNvGrpSpPr/>
          <p:nvPr/>
        </p:nvGrpSpPr>
        <p:grpSpPr>
          <a:xfrm>
            <a:off x="-2812" y="6477657"/>
            <a:ext cx="12194916" cy="389283"/>
            <a:chOff x="-2812" y="6477657"/>
            <a:chExt cx="12194916" cy="38928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A422AC4-5517-6C91-99D9-7F462F561E6C}"/>
                </a:ext>
              </a:extLst>
            </p:cNvPr>
            <p:cNvSpPr/>
            <p:nvPr/>
          </p:nvSpPr>
          <p:spPr>
            <a:xfrm>
              <a:off x="-2812" y="6496083"/>
              <a:ext cx="12194916" cy="365125"/>
            </a:xfrm>
            <a:prstGeom prst="rect">
              <a:avLst/>
            </a:prstGeom>
            <a:solidFill>
              <a:srgbClr val="767171"/>
            </a:solidFill>
            <a:ln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D8AFC82-C444-99D5-91AD-71471B05F35D}"/>
                </a:ext>
              </a:extLst>
            </p:cNvPr>
            <p:cNvSpPr/>
            <p:nvPr/>
          </p:nvSpPr>
          <p:spPr>
            <a:xfrm>
              <a:off x="11541071" y="6497608"/>
              <a:ext cx="651033" cy="363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Slide Number Placeholder 13">
              <a:extLst>
                <a:ext uri="{FF2B5EF4-FFF2-40B4-BE49-F238E27FC236}">
                  <a16:creationId xmlns:a16="http://schemas.microsoft.com/office/drawing/2014/main" id="{BB1A9C24-A871-267F-26A3-24E17090C954}"/>
                </a:ext>
              </a:extLst>
            </p:cNvPr>
            <p:cNvSpPr txBox="1">
              <a:spLocks/>
            </p:cNvSpPr>
            <p:nvPr/>
          </p:nvSpPr>
          <p:spPr>
            <a:xfrm>
              <a:off x="11530956" y="6477657"/>
              <a:ext cx="483886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E5FB62D-3E43-4FF6-86F4-2C3D5ABF71F3}" type="slidenum">
                <a:rPr lang="en-CA" sz="1800" b="1" smtClean="0">
                  <a:solidFill>
                    <a:schemeClr val="tx1"/>
                  </a:solidFill>
                </a:rPr>
                <a:pPr/>
                <a:t>29</a:t>
              </a:fld>
              <a:endParaRPr lang="en-US" sz="1800" b="1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DD4A611-D5A3-595F-8290-BC65A6F840C0}"/>
                </a:ext>
              </a:extLst>
            </p:cNvPr>
            <p:cNvSpPr txBox="1"/>
            <p:nvPr/>
          </p:nvSpPr>
          <p:spPr>
            <a:xfrm>
              <a:off x="93307" y="6497608"/>
              <a:ext cx="3088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iSMART</a:t>
              </a:r>
              <a:r>
                <a:rPr lang="en-US" b="1" dirty="0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 Lab – AAAI 24</a:t>
              </a:r>
              <a:endParaRPr lang="en-CA" dirty="0">
                <a:solidFill>
                  <a:schemeClr val="bg1"/>
                </a:solidFill>
                <a:ea typeface="Tahoma" panose="020B060403050404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E2AACAD-4DAD-8B17-5272-C54432B2A922}"/>
              </a:ext>
            </a:extLst>
          </p:cNvPr>
          <p:cNvSpPr txBox="1"/>
          <p:nvPr/>
        </p:nvSpPr>
        <p:spPr>
          <a:xfrm>
            <a:off x="3748335" y="6207394"/>
            <a:ext cx="8439737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200" dirty="0" err="1">
                <a:latin typeface="Times New Roman"/>
                <a:cs typeface="Times New Roman"/>
              </a:rPr>
              <a:t>Audibert</a:t>
            </a:r>
            <a:r>
              <a:rPr lang="en-US" sz="1200" dirty="0">
                <a:latin typeface="Times New Roman"/>
                <a:cs typeface="Times New Roman"/>
              </a:rPr>
              <a:t> et al. </a:t>
            </a:r>
            <a:r>
              <a:rPr lang="en-US" sz="1200" i="1" dirty="0">
                <a:latin typeface="Times New Roman"/>
                <a:cs typeface="Times New Roman"/>
              </a:rPr>
              <a:t>“Do Deep Neural Networks Contribute to Multivariate Time Series Anomaly Detection?”</a:t>
            </a:r>
            <a:r>
              <a:rPr lang="en-US" sz="1200" dirty="0">
                <a:latin typeface="Times New Roman"/>
                <a:cs typeface="Times New Roman"/>
              </a:rPr>
              <a:t>, Pattern Recognition, 2022</a:t>
            </a:r>
            <a:endParaRPr lang="en-CA" sz="1200" dirty="0">
              <a:latin typeface="Times New Roman"/>
              <a:cs typeface="Times New Roman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E43811-C1D6-2D9F-308D-AE4D612C2C11}"/>
              </a:ext>
            </a:extLst>
          </p:cNvPr>
          <p:cNvSpPr txBox="1"/>
          <p:nvPr/>
        </p:nvSpPr>
        <p:spPr>
          <a:xfrm>
            <a:off x="2536897" y="2144433"/>
            <a:ext cx="7675621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No significant evidence of DL methods outperforming the others!</a:t>
            </a:r>
            <a:endParaRPr lang="en-CA" sz="2000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EDE425-678E-4633-C89D-D609396FE76C}"/>
              </a:ext>
            </a:extLst>
          </p:cNvPr>
          <p:cNvSpPr txBox="1"/>
          <p:nvPr/>
        </p:nvSpPr>
        <p:spPr>
          <a:xfrm>
            <a:off x="470095" y="1071830"/>
            <a:ext cx="11112246" cy="95866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Compare 16 conventional, non-deep (ML) and, deep neural network approaches on 5 real-world open simple datasets (</a:t>
            </a:r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SWaT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, WADI, SMD, SMAP, MSL). </a:t>
            </a:r>
            <a:endParaRPr lang="en-CA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3C67108-64FE-4387-C6E5-6A4D363FB080}"/>
              </a:ext>
            </a:extLst>
          </p:cNvPr>
          <p:cNvCxnSpPr>
            <a:cxnSpLocks/>
          </p:cNvCxnSpPr>
          <p:nvPr/>
        </p:nvCxnSpPr>
        <p:spPr>
          <a:xfrm>
            <a:off x="2180283" y="2337466"/>
            <a:ext cx="3566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DD3870CD-7E35-82D2-14D2-454DB7AB7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837" y="2713121"/>
            <a:ext cx="6536761" cy="320067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4BDB9BF-A9C5-CCEC-DE8B-A916E57484F7}"/>
              </a:ext>
            </a:extLst>
          </p:cNvPr>
          <p:cNvGrpSpPr/>
          <p:nvPr/>
        </p:nvGrpSpPr>
        <p:grpSpPr>
          <a:xfrm>
            <a:off x="8142953" y="41318"/>
            <a:ext cx="3719653" cy="778297"/>
            <a:chOff x="8142953" y="41318"/>
            <a:chExt cx="3719653" cy="778297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F4CEBBB-B734-7F3D-1B27-8C089C9CA0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2953" y="155543"/>
              <a:ext cx="1073711" cy="538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9CC49ED-464F-272A-6175-FF3ED96BF7AA}"/>
                </a:ext>
              </a:extLst>
            </p:cNvPr>
            <p:cNvGrpSpPr/>
            <p:nvPr/>
          </p:nvGrpSpPr>
          <p:grpSpPr>
            <a:xfrm>
              <a:off x="10810077" y="41318"/>
              <a:ext cx="1052529" cy="778297"/>
              <a:chOff x="10863240" y="50180"/>
              <a:chExt cx="1212017" cy="928924"/>
            </a:xfrm>
          </p:grpSpPr>
          <p:pic>
            <p:nvPicPr>
              <p:cNvPr id="18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246CA5B3-83F6-2A1B-6FE4-A12C73B554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96960" y="50180"/>
                <a:ext cx="717396" cy="754566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7C875A6-7C90-DA91-95DF-07300DC5803D}"/>
                  </a:ext>
                </a:extLst>
              </p:cNvPr>
              <p:cNvSpPr txBox="1"/>
              <p:nvPr/>
            </p:nvSpPr>
            <p:spPr>
              <a:xfrm>
                <a:off x="10863240" y="702105"/>
                <a:ext cx="121201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CA" sz="1200" b="1" i="0" err="1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iSMART</a:t>
                </a:r>
                <a:r>
                  <a:rPr lang="en-CA" sz="1200" b="1" i="0" dirty="0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 Lab</a:t>
                </a:r>
                <a:endParaRPr lang="en-CA" sz="1200" b="1" dirty="0">
                  <a:solidFill>
                    <a:srgbClr val="980009"/>
                  </a:solidFill>
                  <a:latin typeface="Sitka Heading"/>
                  <a:cs typeface="Times New Roman"/>
                </a:endParaRPr>
              </a:p>
            </p:txBody>
          </p:sp>
        </p:grpSp>
        <p:pic>
          <p:nvPicPr>
            <p:cNvPr id="17" name="Picture 16" descr="A red text on a white background&#10;&#10;Description automatically generated">
              <a:extLst>
                <a:ext uri="{FF2B5EF4-FFF2-40B4-BE49-F238E27FC236}">
                  <a16:creationId xmlns:a16="http://schemas.microsoft.com/office/drawing/2014/main" id="{D504D4DA-0AD0-D61F-573A-50371E27B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2639" y="266199"/>
              <a:ext cx="1517438" cy="407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9109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8D5A4-5464-8CC5-B061-8C20C5D8A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EA30E1AF-21F0-CA92-7A29-899D1F34A874}"/>
              </a:ext>
            </a:extLst>
          </p:cNvPr>
          <p:cNvGrpSpPr/>
          <p:nvPr/>
        </p:nvGrpSpPr>
        <p:grpSpPr>
          <a:xfrm>
            <a:off x="-2812" y="6477657"/>
            <a:ext cx="12194916" cy="389283"/>
            <a:chOff x="-2812" y="6477657"/>
            <a:chExt cx="12194916" cy="38928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90674BB-698A-E6F9-30DF-493CA89C525D}"/>
                </a:ext>
              </a:extLst>
            </p:cNvPr>
            <p:cNvSpPr/>
            <p:nvPr/>
          </p:nvSpPr>
          <p:spPr>
            <a:xfrm>
              <a:off x="-2812" y="6496083"/>
              <a:ext cx="12194916" cy="365125"/>
            </a:xfrm>
            <a:prstGeom prst="rect">
              <a:avLst/>
            </a:prstGeom>
            <a:solidFill>
              <a:srgbClr val="767171"/>
            </a:solidFill>
            <a:ln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752A3B4-538E-FB88-7543-0882FE02754E}"/>
                </a:ext>
              </a:extLst>
            </p:cNvPr>
            <p:cNvSpPr/>
            <p:nvPr/>
          </p:nvSpPr>
          <p:spPr>
            <a:xfrm>
              <a:off x="11541071" y="6497608"/>
              <a:ext cx="651033" cy="363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Slide Number Placeholder 13">
              <a:extLst>
                <a:ext uri="{FF2B5EF4-FFF2-40B4-BE49-F238E27FC236}">
                  <a16:creationId xmlns:a16="http://schemas.microsoft.com/office/drawing/2014/main" id="{7FBCA208-8334-D5F6-DC99-BE091CEDF746}"/>
                </a:ext>
              </a:extLst>
            </p:cNvPr>
            <p:cNvSpPr txBox="1">
              <a:spLocks/>
            </p:cNvSpPr>
            <p:nvPr/>
          </p:nvSpPr>
          <p:spPr>
            <a:xfrm>
              <a:off x="11530956" y="6477657"/>
              <a:ext cx="483886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E5FB62D-3E43-4FF6-86F4-2C3D5ABF71F3}" type="slidenum">
                <a:rPr lang="en-CA" sz="1800" b="1" smtClean="0">
                  <a:solidFill>
                    <a:schemeClr val="tx1"/>
                  </a:solidFill>
                </a:rPr>
                <a:pPr/>
                <a:t>3</a:t>
              </a:fld>
              <a:endParaRPr lang="en-US" sz="1800" b="1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A338EAC-EFFA-8A59-20B1-9F9BE3137677}"/>
                </a:ext>
              </a:extLst>
            </p:cNvPr>
            <p:cNvSpPr txBox="1"/>
            <p:nvPr/>
          </p:nvSpPr>
          <p:spPr>
            <a:xfrm>
              <a:off x="93307" y="6497608"/>
              <a:ext cx="3088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iSMART</a:t>
              </a:r>
              <a:r>
                <a:rPr lang="en-US" b="1" dirty="0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 Lab – AAAI 24</a:t>
              </a:r>
              <a:endParaRPr lang="en-CA" dirty="0">
                <a:solidFill>
                  <a:schemeClr val="bg1"/>
                </a:solidFill>
                <a:ea typeface="Tahoma" panose="020B060403050404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8D2A99C0-5707-3F8F-303E-DD3EF49E5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232" y="2269140"/>
            <a:ext cx="11315124" cy="130086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HELVETICA" panose="020B0604020202020204" pitchFamily="34" charset="0"/>
                <a:cs typeface="HELVETICA" panose="020B0604020202020204" pitchFamily="34" charset="0"/>
              </a:rPr>
              <a:t>Introduction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6362A5-AAF8-9DED-C213-A971054BEEDF}"/>
              </a:ext>
            </a:extLst>
          </p:cNvPr>
          <p:cNvCxnSpPr>
            <a:cxnSpLocks/>
          </p:cNvCxnSpPr>
          <p:nvPr/>
        </p:nvCxnSpPr>
        <p:spPr>
          <a:xfrm>
            <a:off x="694963" y="3690476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blue and red triangle with a white leaf and a black background&#10;&#10;Description automatically generated">
            <a:extLst>
              <a:ext uri="{FF2B5EF4-FFF2-40B4-BE49-F238E27FC236}">
                <a16:creationId xmlns:a16="http://schemas.microsoft.com/office/drawing/2014/main" id="{47CE523C-9C3F-E381-A3C1-85019F132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663" y="4895895"/>
            <a:ext cx="2135594" cy="1260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DAA6186-96B6-B94C-77F7-ED6282FB8886}"/>
              </a:ext>
            </a:extLst>
          </p:cNvPr>
          <p:cNvGrpSpPr/>
          <p:nvPr/>
        </p:nvGrpSpPr>
        <p:grpSpPr>
          <a:xfrm>
            <a:off x="10863240" y="50180"/>
            <a:ext cx="1212017" cy="928924"/>
            <a:chOff x="10863240" y="50180"/>
            <a:chExt cx="1212017" cy="928924"/>
          </a:xfrm>
        </p:grpSpPr>
        <p:pic>
          <p:nvPicPr>
            <p:cNvPr id="5" name="Picture 6" descr="Icon&#10;&#10;Description automatically generated">
              <a:extLst>
                <a:ext uri="{FF2B5EF4-FFF2-40B4-BE49-F238E27FC236}">
                  <a16:creationId xmlns:a16="http://schemas.microsoft.com/office/drawing/2014/main" id="{74D239C5-632B-2A79-3D2D-52699A870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96960" y="50180"/>
              <a:ext cx="717396" cy="75456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679C18-7CF8-55B8-036B-E45957C6603C}"/>
                </a:ext>
              </a:extLst>
            </p:cNvPr>
            <p:cNvSpPr txBox="1"/>
            <p:nvPr/>
          </p:nvSpPr>
          <p:spPr>
            <a:xfrm>
              <a:off x="10863240" y="702105"/>
              <a:ext cx="1212017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CA" sz="1200" b="1" i="0" err="1">
                  <a:solidFill>
                    <a:srgbClr val="980009"/>
                  </a:solidFill>
                  <a:effectLst/>
                  <a:latin typeface="Sitka Heading"/>
                  <a:cs typeface="Times New Roman"/>
                </a:rPr>
                <a:t>iSMART</a:t>
              </a:r>
              <a:r>
                <a:rPr lang="en-CA" sz="1200" b="1" i="0" dirty="0">
                  <a:solidFill>
                    <a:srgbClr val="980009"/>
                  </a:solidFill>
                  <a:effectLst/>
                  <a:latin typeface="Sitka Heading"/>
                  <a:cs typeface="Times New Roman"/>
                </a:rPr>
                <a:t> Lab</a:t>
              </a:r>
              <a:endParaRPr lang="en-CA" sz="1200" b="1" dirty="0">
                <a:solidFill>
                  <a:srgbClr val="980009"/>
                </a:solidFill>
                <a:latin typeface="Sitka Heading"/>
                <a:cs typeface="Times New Roman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A9130C1-F1D0-12C4-FD4A-0E4C9498D2CD}"/>
              </a:ext>
            </a:extLst>
          </p:cNvPr>
          <p:cNvGrpSpPr/>
          <p:nvPr/>
        </p:nvGrpSpPr>
        <p:grpSpPr>
          <a:xfrm>
            <a:off x="120271" y="217838"/>
            <a:ext cx="2844275" cy="611735"/>
            <a:chOff x="120271" y="217838"/>
            <a:chExt cx="2844275" cy="611735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83179BD4-3FCA-C20F-1345-BB977B65AE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5664" y="217838"/>
              <a:ext cx="1218882" cy="611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 descr="A red text on a white background&#10;&#10;Description automatically generated">
              <a:extLst>
                <a:ext uri="{FF2B5EF4-FFF2-40B4-BE49-F238E27FC236}">
                  <a16:creationId xmlns:a16="http://schemas.microsoft.com/office/drawing/2014/main" id="{8B3FFFC9-15D8-57D1-CB5D-FC194D0FE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271" y="335507"/>
              <a:ext cx="1517438" cy="407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41481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A248D-2AD8-6A19-4C3B-8C8E71376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F718D-585D-D3ED-E995-03CE6E394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14" y="209666"/>
            <a:ext cx="8503131" cy="52339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The Way Forward</a:t>
            </a:r>
            <a:endParaRPr 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BBE43CD-0818-0812-7931-E0E56E1C6154}"/>
              </a:ext>
            </a:extLst>
          </p:cNvPr>
          <p:cNvCxnSpPr>
            <a:cxnSpLocks/>
          </p:cNvCxnSpPr>
          <p:nvPr/>
        </p:nvCxnSpPr>
        <p:spPr>
          <a:xfrm>
            <a:off x="465826" y="862642"/>
            <a:ext cx="11248846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496BB55-5983-3B94-0D32-CE17CF3D11FE}"/>
              </a:ext>
            </a:extLst>
          </p:cNvPr>
          <p:cNvGrpSpPr/>
          <p:nvPr/>
        </p:nvGrpSpPr>
        <p:grpSpPr>
          <a:xfrm>
            <a:off x="-2812" y="6477657"/>
            <a:ext cx="12194916" cy="389283"/>
            <a:chOff x="-2812" y="6477657"/>
            <a:chExt cx="12194916" cy="38928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3F217C7-D149-BC19-F881-1F43EF52B9BB}"/>
                </a:ext>
              </a:extLst>
            </p:cNvPr>
            <p:cNvSpPr/>
            <p:nvPr/>
          </p:nvSpPr>
          <p:spPr>
            <a:xfrm>
              <a:off x="-2812" y="6496083"/>
              <a:ext cx="12194916" cy="365125"/>
            </a:xfrm>
            <a:prstGeom prst="rect">
              <a:avLst/>
            </a:prstGeom>
            <a:solidFill>
              <a:srgbClr val="767171"/>
            </a:solidFill>
            <a:ln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1085F5D-7198-DE67-435B-13DB0F2299D5}"/>
                </a:ext>
              </a:extLst>
            </p:cNvPr>
            <p:cNvSpPr/>
            <p:nvPr/>
          </p:nvSpPr>
          <p:spPr>
            <a:xfrm>
              <a:off x="11541071" y="6497608"/>
              <a:ext cx="651033" cy="363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Slide Number Placeholder 13">
              <a:extLst>
                <a:ext uri="{FF2B5EF4-FFF2-40B4-BE49-F238E27FC236}">
                  <a16:creationId xmlns:a16="http://schemas.microsoft.com/office/drawing/2014/main" id="{19ECE84D-4753-542A-F398-2D393AE01F49}"/>
                </a:ext>
              </a:extLst>
            </p:cNvPr>
            <p:cNvSpPr txBox="1">
              <a:spLocks/>
            </p:cNvSpPr>
            <p:nvPr/>
          </p:nvSpPr>
          <p:spPr>
            <a:xfrm>
              <a:off x="11530956" y="6477657"/>
              <a:ext cx="483886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E5FB62D-3E43-4FF6-86F4-2C3D5ABF71F3}" type="slidenum">
                <a:rPr lang="en-CA" sz="1800" b="1" smtClean="0">
                  <a:solidFill>
                    <a:schemeClr val="tx1"/>
                  </a:solidFill>
                </a:rPr>
                <a:pPr/>
                <a:t>30</a:t>
              </a:fld>
              <a:endParaRPr lang="en-US" sz="1800" b="1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9CAE642-EEFD-1CE2-A412-412989D256A7}"/>
                </a:ext>
              </a:extLst>
            </p:cNvPr>
            <p:cNvSpPr txBox="1"/>
            <p:nvPr/>
          </p:nvSpPr>
          <p:spPr>
            <a:xfrm>
              <a:off x="93307" y="6497608"/>
              <a:ext cx="3088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iSMART</a:t>
              </a:r>
              <a:r>
                <a:rPr lang="en-US" b="1" dirty="0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 Lab – AAAI 24</a:t>
              </a:r>
              <a:endParaRPr lang="en-CA" dirty="0">
                <a:solidFill>
                  <a:schemeClr val="bg1"/>
                </a:solidFill>
                <a:ea typeface="Tahoma" panose="020B060403050404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E717847-05E5-C796-27C6-94E5380D682B}"/>
              </a:ext>
            </a:extLst>
          </p:cNvPr>
          <p:cNvSpPr txBox="1"/>
          <p:nvPr/>
        </p:nvSpPr>
        <p:spPr>
          <a:xfrm>
            <a:off x="523204" y="1050497"/>
            <a:ext cx="11134090" cy="492128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5000000000000000000" pitchFamily="2" charset="2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A unique opportunity for researchers!</a:t>
            </a:r>
          </a:p>
          <a:p>
            <a:pPr marL="285750" indent="-285750">
              <a:lnSpc>
                <a:spcPct val="200000"/>
              </a:lnSpc>
              <a:buFont typeface="Arial" panose="05000000000000000000" pitchFamily="2" charset="2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Deep Learning is still an attractive option for TSAD</a:t>
            </a:r>
          </a:p>
          <a:p>
            <a:pPr marL="285750" indent="-285750">
              <a:lnSpc>
                <a:spcPct val="200000"/>
              </a:lnSpc>
              <a:buFont typeface="Arial" panose="05000000000000000000" pitchFamily="2" charset="2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Learning from mistakes:</a:t>
            </a:r>
          </a:p>
          <a:p>
            <a:pPr marL="742950" lvl="1" indent="-285750">
              <a:lnSpc>
                <a:spcPct val="200000"/>
              </a:lnSpc>
              <a:buFont typeface="Calibri"/>
              <a:buChar char="-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We need new benchmark datasets!</a:t>
            </a:r>
          </a:p>
          <a:p>
            <a:pPr marL="742950" lvl="1" indent="-285750">
              <a:lnSpc>
                <a:spcPct val="200000"/>
              </a:lnSpc>
              <a:buFont typeface="Calibri"/>
              <a:buChar char="-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Comparing the performance with simple, trivial, and even random baselines</a:t>
            </a:r>
          </a:p>
          <a:p>
            <a:pPr marL="742950" lvl="1" indent="-285750">
              <a:lnSpc>
                <a:spcPct val="200000"/>
              </a:lnSpc>
              <a:buFont typeface="Calibri"/>
              <a:buChar char="-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Filtering function should be uniform across all baselines</a:t>
            </a:r>
          </a:p>
          <a:p>
            <a:pPr marL="742950" lvl="1" indent="-285750">
              <a:lnSpc>
                <a:spcPct val="200000"/>
              </a:lnSpc>
              <a:buFont typeface="Calibri"/>
              <a:buChar char="-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Purely numerical results are not the goal!</a:t>
            </a:r>
          </a:p>
          <a:p>
            <a:pPr marL="742950" lvl="1" indent="-285750">
              <a:lnSpc>
                <a:spcPct val="200000"/>
              </a:lnSpc>
              <a:buFont typeface="Calibri"/>
              <a:buChar char="-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No free lunch! Each application requires its own method of design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AC7CF27-2BF0-3758-2A30-48D2AC293BC5}"/>
              </a:ext>
            </a:extLst>
          </p:cNvPr>
          <p:cNvGrpSpPr/>
          <p:nvPr/>
        </p:nvGrpSpPr>
        <p:grpSpPr>
          <a:xfrm>
            <a:off x="8142953" y="41318"/>
            <a:ext cx="3719653" cy="778297"/>
            <a:chOff x="8142953" y="41318"/>
            <a:chExt cx="3719653" cy="778297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432D8AD9-26DB-7070-D2DB-18AB5D0359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2953" y="155543"/>
              <a:ext cx="1073711" cy="538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F99B4B3-1106-F8C0-89A3-77881000F074}"/>
                </a:ext>
              </a:extLst>
            </p:cNvPr>
            <p:cNvGrpSpPr/>
            <p:nvPr/>
          </p:nvGrpSpPr>
          <p:grpSpPr>
            <a:xfrm>
              <a:off x="10810077" y="41318"/>
              <a:ext cx="1052529" cy="778297"/>
              <a:chOff x="10863240" y="50180"/>
              <a:chExt cx="1212017" cy="928924"/>
            </a:xfrm>
          </p:grpSpPr>
          <p:pic>
            <p:nvPicPr>
              <p:cNvPr id="18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48F28535-B7BB-5F48-A7D7-AE793169D6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96960" y="50180"/>
                <a:ext cx="717396" cy="754566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59DBE30-F64E-510D-F7AF-6D3C174ABA91}"/>
                  </a:ext>
                </a:extLst>
              </p:cNvPr>
              <p:cNvSpPr txBox="1"/>
              <p:nvPr/>
            </p:nvSpPr>
            <p:spPr>
              <a:xfrm>
                <a:off x="10863240" y="702105"/>
                <a:ext cx="121201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CA" sz="1200" b="1" i="0" err="1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iSMART</a:t>
                </a:r>
                <a:r>
                  <a:rPr lang="en-CA" sz="1200" b="1" i="0" dirty="0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 Lab</a:t>
                </a:r>
                <a:endParaRPr lang="en-CA" sz="1200" b="1" dirty="0">
                  <a:solidFill>
                    <a:srgbClr val="980009"/>
                  </a:solidFill>
                  <a:latin typeface="Sitka Heading"/>
                  <a:cs typeface="Times New Roman"/>
                </a:endParaRPr>
              </a:p>
            </p:txBody>
          </p:sp>
        </p:grpSp>
        <p:pic>
          <p:nvPicPr>
            <p:cNvPr id="17" name="Picture 16" descr="A red text on a white background&#10;&#10;Description automatically generated">
              <a:extLst>
                <a:ext uri="{FF2B5EF4-FFF2-40B4-BE49-F238E27FC236}">
                  <a16:creationId xmlns:a16="http://schemas.microsoft.com/office/drawing/2014/main" id="{EB6844C0-6AC4-D978-E5F6-217E1D13D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2639" y="266199"/>
              <a:ext cx="1517438" cy="407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53348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F6123-C992-E072-9257-5C674CDE8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05965007-DB5F-30F4-C72D-FAF6ADCBBB2F}"/>
              </a:ext>
            </a:extLst>
          </p:cNvPr>
          <p:cNvGrpSpPr/>
          <p:nvPr/>
        </p:nvGrpSpPr>
        <p:grpSpPr>
          <a:xfrm>
            <a:off x="-2812" y="6477657"/>
            <a:ext cx="12194916" cy="389283"/>
            <a:chOff x="-2812" y="6477657"/>
            <a:chExt cx="12194916" cy="38928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CE093C-53DA-FA92-52F1-CD78F187B14A}"/>
                </a:ext>
              </a:extLst>
            </p:cNvPr>
            <p:cNvSpPr/>
            <p:nvPr/>
          </p:nvSpPr>
          <p:spPr>
            <a:xfrm>
              <a:off x="-2812" y="6496083"/>
              <a:ext cx="12194916" cy="365125"/>
            </a:xfrm>
            <a:prstGeom prst="rect">
              <a:avLst/>
            </a:prstGeom>
            <a:solidFill>
              <a:srgbClr val="767171"/>
            </a:solidFill>
            <a:ln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16BE134-12B3-340D-8E51-55A024A8654D}"/>
                </a:ext>
              </a:extLst>
            </p:cNvPr>
            <p:cNvSpPr/>
            <p:nvPr/>
          </p:nvSpPr>
          <p:spPr>
            <a:xfrm>
              <a:off x="11541071" y="6497608"/>
              <a:ext cx="651033" cy="363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Slide Number Placeholder 13">
              <a:extLst>
                <a:ext uri="{FF2B5EF4-FFF2-40B4-BE49-F238E27FC236}">
                  <a16:creationId xmlns:a16="http://schemas.microsoft.com/office/drawing/2014/main" id="{7A811E0E-C4D5-3F8B-9C16-20BE304596E1}"/>
                </a:ext>
              </a:extLst>
            </p:cNvPr>
            <p:cNvSpPr txBox="1">
              <a:spLocks/>
            </p:cNvSpPr>
            <p:nvPr/>
          </p:nvSpPr>
          <p:spPr>
            <a:xfrm>
              <a:off x="11530956" y="6477657"/>
              <a:ext cx="483886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E5FB62D-3E43-4FF6-86F4-2C3D5ABF71F3}" type="slidenum">
                <a:rPr lang="en-CA" sz="1800" b="1" smtClean="0">
                  <a:solidFill>
                    <a:schemeClr val="tx1"/>
                  </a:solidFill>
                </a:rPr>
                <a:pPr/>
                <a:t>31</a:t>
              </a:fld>
              <a:endParaRPr lang="en-US" sz="1800" b="1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1CA2DDE-FFC3-A575-B361-EA07D85764A4}"/>
                </a:ext>
              </a:extLst>
            </p:cNvPr>
            <p:cNvSpPr txBox="1"/>
            <p:nvPr/>
          </p:nvSpPr>
          <p:spPr>
            <a:xfrm>
              <a:off x="93307" y="6497608"/>
              <a:ext cx="3088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iSMART</a:t>
              </a:r>
              <a:r>
                <a:rPr lang="en-US" b="1" dirty="0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 Lab – AAAI 24</a:t>
              </a:r>
              <a:endParaRPr lang="en-CA" dirty="0">
                <a:solidFill>
                  <a:schemeClr val="bg1"/>
                </a:solidFill>
                <a:ea typeface="Tahoma" panose="020B060403050404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D7273AE9-81B0-A56F-9278-800D22C4A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232" y="1962105"/>
            <a:ext cx="11315124" cy="1607895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3800" b="1" dirty="0">
                <a:latin typeface="HELVETICA" panose="020B0604020202020204" pitchFamily="34" charset="0"/>
                <a:cs typeface="HELVETICA" panose="020B0604020202020204" pitchFamily="34" charset="0"/>
              </a:rPr>
              <a:t>Deep Learning and TSAD: </a:t>
            </a:r>
            <a:br>
              <a:rPr lang="en-US" sz="38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800" b="1" dirty="0">
                <a:latin typeface="HELVETICA" panose="020B0604020202020204" pitchFamily="34" charset="0"/>
                <a:cs typeface="HELVETICA" panose="020B0604020202020204" pitchFamily="34" charset="0"/>
              </a:rPr>
              <a:t>State of The Art</a:t>
            </a:r>
            <a:endParaRPr lang="en-US" sz="3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33A5D6A-6ED7-E41D-6B01-C803CCDE7646}"/>
              </a:ext>
            </a:extLst>
          </p:cNvPr>
          <p:cNvCxnSpPr>
            <a:cxnSpLocks/>
          </p:cNvCxnSpPr>
          <p:nvPr/>
        </p:nvCxnSpPr>
        <p:spPr>
          <a:xfrm>
            <a:off x="694963" y="3690476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blue and red triangle with a white leaf and a black background&#10;&#10;Description automatically generated">
            <a:extLst>
              <a:ext uri="{FF2B5EF4-FFF2-40B4-BE49-F238E27FC236}">
                <a16:creationId xmlns:a16="http://schemas.microsoft.com/office/drawing/2014/main" id="{2FAE8477-0867-072E-6EA9-32BA9907C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663" y="4895895"/>
            <a:ext cx="2135594" cy="1260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F8597E0-DC35-A542-3E4D-82C5C2876566}"/>
              </a:ext>
            </a:extLst>
          </p:cNvPr>
          <p:cNvGrpSpPr/>
          <p:nvPr/>
        </p:nvGrpSpPr>
        <p:grpSpPr>
          <a:xfrm>
            <a:off x="10863240" y="50180"/>
            <a:ext cx="1212017" cy="928924"/>
            <a:chOff x="10863240" y="50180"/>
            <a:chExt cx="1212017" cy="928924"/>
          </a:xfrm>
        </p:grpSpPr>
        <p:pic>
          <p:nvPicPr>
            <p:cNvPr id="7" name="Picture 6" descr="Icon&#10;&#10;Description automatically generated">
              <a:extLst>
                <a:ext uri="{FF2B5EF4-FFF2-40B4-BE49-F238E27FC236}">
                  <a16:creationId xmlns:a16="http://schemas.microsoft.com/office/drawing/2014/main" id="{767274CF-2CF9-A1BA-107A-12A2F6B91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96960" y="50180"/>
              <a:ext cx="717396" cy="75456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EFC1FC-6324-BAAE-A78D-950FA5AB88D7}"/>
                </a:ext>
              </a:extLst>
            </p:cNvPr>
            <p:cNvSpPr txBox="1"/>
            <p:nvPr/>
          </p:nvSpPr>
          <p:spPr>
            <a:xfrm>
              <a:off x="10863240" y="702105"/>
              <a:ext cx="1212017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CA" sz="1200" b="1" i="0" err="1">
                  <a:solidFill>
                    <a:srgbClr val="980009"/>
                  </a:solidFill>
                  <a:effectLst/>
                  <a:latin typeface="Sitka Heading"/>
                  <a:cs typeface="Times New Roman"/>
                </a:rPr>
                <a:t>iSMART</a:t>
              </a:r>
              <a:r>
                <a:rPr lang="en-CA" sz="1200" b="1" i="0" dirty="0">
                  <a:solidFill>
                    <a:srgbClr val="980009"/>
                  </a:solidFill>
                  <a:effectLst/>
                  <a:latin typeface="Sitka Heading"/>
                  <a:cs typeface="Times New Roman"/>
                </a:rPr>
                <a:t> Lab</a:t>
              </a:r>
              <a:endParaRPr lang="en-CA" sz="1200" b="1" dirty="0">
                <a:solidFill>
                  <a:srgbClr val="980009"/>
                </a:solidFill>
                <a:latin typeface="Sitka Heading"/>
                <a:cs typeface="Times New Roman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3755073-7F26-394B-F59F-79E21E046621}"/>
              </a:ext>
            </a:extLst>
          </p:cNvPr>
          <p:cNvGrpSpPr/>
          <p:nvPr/>
        </p:nvGrpSpPr>
        <p:grpSpPr>
          <a:xfrm>
            <a:off x="120271" y="217838"/>
            <a:ext cx="2844275" cy="611735"/>
            <a:chOff x="120271" y="217838"/>
            <a:chExt cx="2844275" cy="611735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536608F9-4F24-039B-185B-935BEB090F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5664" y="217838"/>
              <a:ext cx="1218882" cy="611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 descr="A red text on a white background&#10;&#10;Description automatically generated">
              <a:extLst>
                <a:ext uri="{FF2B5EF4-FFF2-40B4-BE49-F238E27FC236}">
                  <a16:creationId xmlns:a16="http://schemas.microsoft.com/office/drawing/2014/main" id="{D8BDA5C8-2024-050E-4E0A-96954B40C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271" y="335507"/>
              <a:ext cx="1517438" cy="407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8758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EC972-AD77-B359-4A29-A58A43CCD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1D074-1E43-5413-6E58-E566FB815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14" y="209666"/>
            <a:ext cx="8503131" cy="52339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Graph-Based TSAD</a:t>
            </a:r>
            <a:endParaRPr 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D30A4-1ED0-B6DA-490C-62D0FE887E36}"/>
              </a:ext>
            </a:extLst>
          </p:cNvPr>
          <p:cNvCxnSpPr>
            <a:cxnSpLocks/>
          </p:cNvCxnSpPr>
          <p:nvPr/>
        </p:nvCxnSpPr>
        <p:spPr>
          <a:xfrm>
            <a:off x="465826" y="862642"/>
            <a:ext cx="11248846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433AC7E-2F1C-E8C6-7C7B-8EFB1C452C97}"/>
              </a:ext>
            </a:extLst>
          </p:cNvPr>
          <p:cNvGrpSpPr/>
          <p:nvPr/>
        </p:nvGrpSpPr>
        <p:grpSpPr>
          <a:xfrm>
            <a:off x="-2812" y="6477657"/>
            <a:ext cx="12194916" cy="389283"/>
            <a:chOff x="-2812" y="6477657"/>
            <a:chExt cx="12194916" cy="38928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527C729-654E-838D-5AE3-22FDF8CC9162}"/>
                </a:ext>
              </a:extLst>
            </p:cNvPr>
            <p:cNvSpPr/>
            <p:nvPr/>
          </p:nvSpPr>
          <p:spPr>
            <a:xfrm>
              <a:off x="-2812" y="6496083"/>
              <a:ext cx="12194916" cy="365125"/>
            </a:xfrm>
            <a:prstGeom prst="rect">
              <a:avLst/>
            </a:prstGeom>
            <a:solidFill>
              <a:srgbClr val="767171"/>
            </a:solidFill>
            <a:ln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8D273A6-A19A-0ADA-23BE-E83C9877B531}"/>
                </a:ext>
              </a:extLst>
            </p:cNvPr>
            <p:cNvSpPr/>
            <p:nvPr/>
          </p:nvSpPr>
          <p:spPr>
            <a:xfrm>
              <a:off x="11541071" y="6497608"/>
              <a:ext cx="651033" cy="363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Slide Number Placeholder 13">
              <a:extLst>
                <a:ext uri="{FF2B5EF4-FFF2-40B4-BE49-F238E27FC236}">
                  <a16:creationId xmlns:a16="http://schemas.microsoft.com/office/drawing/2014/main" id="{110EC4FA-C210-395B-4215-3AC3D1E8691F}"/>
                </a:ext>
              </a:extLst>
            </p:cNvPr>
            <p:cNvSpPr txBox="1">
              <a:spLocks/>
            </p:cNvSpPr>
            <p:nvPr/>
          </p:nvSpPr>
          <p:spPr>
            <a:xfrm>
              <a:off x="11530956" y="6477657"/>
              <a:ext cx="483886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E5FB62D-3E43-4FF6-86F4-2C3D5ABF71F3}" type="slidenum">
                <a:rPr lang="en-CA" sz="1800" b="1" smtClean="0">
                  <a:solidFill>
                    <a:schemeClr val="tx1"/>
                  </a:solidFill>
                </a:rPr>
                <a:pPr/>
                <a:t>32</a:t>
              </a:fld>
              <a:endParaRPr lang="en-US" sz="1800" b="1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BF3DE06-85CA-F061-A39D-95CF11D69820}"/>
                </a:ext>
              </a:extLst>
            </p:cNvPr>
            <p:cNvSpPr txBox="1"/>
            <p:nvPr/>
          </p:nvSpPr>
          <p:spPr>
            <a:xfrm>
              <a:off x="93307" y="6497608"/>
              <a:ext cx="3088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iSMART</a:t>
              </a:r>
              <a:r>
                <a:rPr lang="en-US" b="1" dirty="0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 Lab – AAAI 24</a:t>
              </a:r>
              <a:endParaRPr lang="en-CA" dirty="0">
                <a:solidFill>
                  <a:schemeClr val="bg1"/>
                </a:solidFill>
                <a:ea typeface="Tahoma" panose="020B060403050404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17BB20C-92ED-F741-C5BF-04E91B65E28A}"/>
              </a:ext>
            </a:extLst>
          </p:cNvPr>
          <p:cNvSpPr txBox="1"/>
          <p:nvPr/>
        </p:nvSpPr>
        <p:spPr>
          <a:xfrm>
            <a:off x="858237" y="1141956"/>
            <a:ext cx="10446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/>
                <a:ea typeface="+mn-lt"/>
                <a:cs typeface="Times New Roman"/>
              </a:rPr>
              <a:t>Why Graphs?</a:t>
            </a:r>
            <a:endParaRPr lang="en-US" dirty="0">
              <a:latin typeface="Times New Roman"/>
              <a:ea typeface="+mn-lt"/>
              <a:cs typeface="Times New Roman"/>
            </a:endParaRPr>
          </a:p>
        </p:txBody>
      </p:sp>
      <p:pic>
        <p:nvPicPr>
          <p:cNvPr id="7" name="Picture 6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45FEDC32-9935-640C-608B-C97F6F608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637" y="1921786"/>
            <a:ext cx="5590673" cy="30244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6405C22-42A5-068E-C14A-55E4ED20BE0B}"/>
              </a:ext>
            </a:extLst>
          </p:cNvPr>
          <p:cNvSpPr txBox="1"/>
          <p:nvPr/>
        </p:nvSpPr>
        <p:spPr>
          <a:xfrm>
            <a:off x="5407386" y="6138203"/>
            <a:ext cx="68870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latin typeface="Times New Roman"/>
                <a:ea typeface="+mn-lt"/>
                <a:cs typeface="Times New Roman"/>
              </a:rPr>
              <a:t>Kim et al., 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Towards a Rigorous Evaluation of Time-Series Anomaly Detection, AAAI 2022</a:t>
            </a:r>
          </a:p>
        </p:txBody>
      </p:sp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7BBAE8E3-1700-187B-D1E1-440F405F1E36}"/>
              </a:ext>
            </a:extLst>
          </p:cNvPr>
          <p:cNvSpPr/>
          <p:nvPr/>
        </p:nvSpPr>
        <p:spPr>
          <a:xfrm>
            <a:off x="5905499" y="2837447"/>
            <a:ext cx="290763" cy="280736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6A610A-F47A-2679-3B3B-68A785154477}"/>
              </a:ext>
            </a:extLst>
          </p:cNvPr>
          <p:cNvSpPr txBox="1"/>
          <p:nvPr/>
        </p:nvSpPr>
        <p:spPr>
          <a:xfrm>
            <a:off x="4373787" y="5794631"/>
            <a:ext cx="7920621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1400" dirty="0">
                <a:latin typeface="Times New Roman"/>
                <a:ea typeface="+mn-lt"/>
                <a:cs typeface="Times New Roman"/>
              </a:rPr>
              <a:t>Deng and Hoi, </a:t>
            </a:r>
            <a:r>
              <a:rPr lang="pt-BR" sz="1400" dirty="0">
                <a:latin typeface="Times New Roman"/>
                <a:ea typeface="+mn-lt"/>
                <a:cs typeface="+mn-lt"/>
              </a:rPr>
              <a:t>Graph Neural Network-Based Anomaly Detection in Multivariate Time Series, AAAI 2021</a:t>
            </a:r>
            <a:endParaRPr lang="en-US" sz="1400" dirty="0">
              <a:latin typeface="Times New Roman"/>
              <a:cs typeface="Calibri"/>
            </a:endParaRP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81BAF61B-FF8E-C1C0-0957-033A4E0C884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81705" y="4794098"/>
            <a:ext cx="1180309" cy="93219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D16F481E-7E49-60B3-9A11-F0C4B98D1DBA}"/>
              </a:ext>
            </a:extLst>
          </p:cNvPr>
          <p:cNvGrpSpPr/>
          <p:nvPr/>
        </p:nvGrpSpPr>
        <p:grpSpPr>
          <a:xfrm>
            <a:off x="8142953" y="41318"/>
            <a:ext cx="3719653" cy="778297"/>
            <a:chOff x="8142953" y="41318"/>
            <a:chExt cx="3719653" cy="778297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7839088A-03A7-4B4B-F7B6-0512485B77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2953" y="155543"/>
              <a:ext cx="1073711" cy="538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61A98B1-BA17-8056-FEB5-7238AE63D1C9}"/>
                </a:ext>
              </a:extLst>
            </p:cNvPr>
            <p:cNvGrpSpPr/>
            <p:nvPr/>
          </p:nvGrpSpPr>
          <p:grpSpPr>
            <a:xfrm>
              <a:off x="10810077" y="41318"/>
              <a:ext cx="1052529" cy="778297"/>
              <a:chOff x="10863240" y="50180"/>
              <a:chExt cx="1212017" cy="928924"/>
            </a:xfrm>
          </p:grpSpPr>
          <p:pic>
            <p:nvPicPr>
              <p:cNvPr id="12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A5A4C947-4B12-8C27-1737-2202D1FD82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96960" y="50180"/>
                <a:ext cx="717396" cy="754566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BF3EA56-CEB6-457A-8908-8FCBBCA87EE3}"/>
                  </a:ext>
                </a:extLst>
              </p:cNvPr>
              <p:cNvSpPr txBox="1"/>
              <p:nvPr/>
            </p:nvSpPr>
            <p:spPr>
              <a:xfrm>
                <a:off x="10863240" y="702105"/>
                <a:ext cx="121201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CA" sz="1200" b="1" i="0" err="1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iSMART</a:t>
                </a:r>
                <a:r>
                  <a:rPr lang="en-CA" sz="1200" b="1" i="0" dirty="0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 Lab</a:t>
                </a:r>
                <a:endParaRPr lang="en-CA" sz="1200" b="1" dirty="0">
                  <a:solidFill>
                    <a:srgbClr val="980009"/>
                  </a:solidFill>
                  <a:latin typeface="Sitka Heading"/>
                  <a:cs typeface="Times New Roman"/>
                </a:endParaRPr>
              </a:p>
            </p:txBody>
          </p:sp>
        </p:grpSp>
        <p:pic>
          <p:nvPicPr>
            <p:cNvPr id="11" name="Picture 10" descr="A red text on a white background&#10;&#10;Description automatically generated">
              <a:extLst>
                <a:ext uri="{FF2B5EF4-FFF2-40B4-BE49-F238E27FC236}">
                  <a16:creationId xmlns:a16="http://schemas.microsoft.com/office/drawing/2014/main" id="{626B55CD-10DC-00C2-CDC6-ABFBA917F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2639" y="266199"/>
              <a:ext cx="1517438" cy="407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7426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CD43C-1F10-2A47-79D9-18C87B1D6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24015-F22B-9FAD-1AC5-FFD69244F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14" y="209666"/>
            <a:ext cx="8503131" cy="52339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Graph-Based TSAD</a:t>
            </a:r>
            <a:endParaRPr 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BF851B-6DD1-83FD-F3D2-6AE854B16141}"/>
              </a:ext>
            </a:extLst>
          </p:cNvPr>
          <p:cNvCxnSpPr>
            <a:cxnSpLocks/>
          </p:cNvCxnSpPr>
          <p:nvPr/>
        </p:nvCxnSpPr>
        <p:spPr>
          <a:xfrm>
            <a:off x="465826" y="862642"/>
            <a:ext cx="11248846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5C6B212-0132-ABE7-7658-819059741EC7}"/>
              </a:ext>
            </a:extLst>
          </p:cNvPr>
          <p:cNvGrpSpPr/>
          <p:nvPr/>
        </p:nvGrpSpPr>
        <p:grpSpPr>
          <a:xfrm>
            <a:off x="-2812" y="6477657"/>
            <a:ext cx="12194916" cy="389283"/>
            <a:chOff x="-2812" y="6477657"/>
            <a:chExt cx="12194916" cy="38928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106C8F5-A81E-6DAE-F62D-9464E695D580}"/>
                </a:ext>
              </a:extLst>
            </p:cNvPr>
            <p:cNvSpPr/>
            <p:nvPr/>
          </p:nvSpPr>
          <p:spPr>
            <a:xfrm>
              <a:off x="-2812" y="6496083"/>
              <a:ext cx="12194916" cy="365125"/>
            </a:xfrm>
            <a:prstGeom prst="rect">
              <a:avLst/>
            </a:prstGeom>
            <a:solidFill>
              <a:srgbClr val="767171"/>
            </a:solidFill>
            <a:ln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760196B-2F17-98B9-F6E3-30A45A49A30E}"/>
                </a:ext>
              </a:extLst>
            </p:cNvPr>
            <p:cNvSpPr/>
            <p:nvPr/>
          </p:nvSpPr>
          <p:spPr>
            <a:xfrm>
              <a:off x="11541071" y="6497608"/>
              <a:ext cx="651033" cy="363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Slide Number Placeholder 13">
              <a:extLst>
                <a:ext uri="{FF2B5EF4-FFF2-40B4-BE49-F238E27FC236}">
                  <a16:creationId xmlns:a16="http://schemas.microsoft.com/office/drawing/2014/main" id="{42D0B940-6BC3-7348-942C-4ACC22CA10DC}"/>
                </a:ext>
              </a:extLst>
            </p:cNvPr>
            <p:cNvSpPr txBox="1">
              <a:spLocks/>
            </p:cNvSpPr>
            <p:nvPr/>
          </p:nvSpPr>
          <p:spPr>
            <a:xfrm>
              <a:off x="11530956" y="6477657"/>
              <a:ext cx="483886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E5FB62D-3E43-4FF6-86F4-2C3D5ABF71F3}" type="slidenum">
                <a:rPr lang="en-CA" sz="1800" b="1" smtClean="0">
                  <a:solidFill>
                    <a:schemeClr val="tx1"/>
                  </a:solidFill>
                </a:rPr>
                <a:pPr/>
                <a:t>33</a:t>
              </a:fld>
              <a:endParaRPr lang="en-US" sz="1800" b="1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81B70E5-7F1F-822F-AB1A-C40CFFE47A25}"/>
                </a:ext>
              </a:extLst>
            </p:cNvPr>
            <p:cNvSpPr txBox="1"/>
            <p:nvPr/>
          </p:nvSpPr>
          <p:spPr>
            <a:xfrm>
              <a:off x="93307" y="6497608"/>
              <a:ext cx="3088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iSMART</a:t>
              </a:r>
              <a:r>
                <a:rPr lang="en-US" b="1" dirty="0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 Lab – AAAI 24</a:t>
              </a:r>
              <a:endParaRPr lang="en-CA" dirty="0">
                <a:solidFill>
                  <a:schemeClr val="bg1"/>
                </a:solidFill>
                <a:ea typeface="Tahoma" panose="020B0604030504040204" pitchFamily="34" charset="0"/>
                <a:cs typeface="HELVETICA" panose="020B0604020202020204" pitchFamily="34" charset="0"/>
              </a:endParaRPr>
            </a:p>
          </p:txBody>
        </p:sp>
      </p:grpSp>
      <p:pic>
        <p:nvPicPr>
          <p:cNvPr id="8" name="Picture 7" descr="A diagram of a molecule&#10;&#10;Description automatically generated with medium confidence">
            <a:extLst>
              <a:ext uri="{FF2B5EF4-FFF2-40B4-BE49-F238E27FC236}">
                <a16:creationId xmlns:a16="http://schemas.microsoft.com/office/drawing/2014/main" id="{A0E06DE4-462D-7698-8B8C-7F8A5FC2B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249" y="1709108"/>
            <a:ext cx="7620000" cy="42862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3FC9CB-B211-BBE2-3281-AA4910CC9300}"/>
              </a:ext>
            </a:extLst>
          </p:cNvPr>
          <p:cNvSpPr txBox="1"/>
          <p:nvPr/>
        </p:nvSpPr>
        <p:spPr>
          <a:xfrm>
            <a:off x="10192647" y="6151454"/>
            <a:ext cx="1979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latin typeface="Times New Roman"/>
                <a:ea typeface="+mn-lt"/>
                <a:cs typeface="Times New Roman"/>
              </a:rPr>
              <a:t>Source: Google AI Blog</a:t>
            </a:r>
            <a:endParaRPr lang="en-US" sz="1400" dirty="0">
              <a:latin typeface="Times New Roman"/>
              <a:ea typeface="+mn-lt"/>
              <a:cs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FE163E-B99A-A56D-0B19-170D767E3C5B}"/>
              </a:ext>
            </a:extLst>
          </p:cNvPr>
          <p:cNvSpPr txBox="1"/>
          <p:nvPr/>
        </p:nvSpPr>
        <p:spPr>
          <a:xfrm>
            <a:off x="666213" y="1099746"/>
            <a:ext cx="10446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/>
                <a:ea typeface="+mn-lt"/>
                <a:cs typeface="Times New Roman"/>
              </a:rPr>
              <a:t>Each Sensor/Source is modeled as a node</a:t>
            </a:r>
            <a:endParaRPr lang="en-US" dirty="0">
              <a:latin typeface="Times New Roman"/>
              <a:ea typeface="+mn-lt"/>
              <a:cs typeface="Times New Roman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D4CD3D8-C3C1-F8E9-A2D6-B31B6F328433}"/>
              </a:ext>
            </a:extLst>
          </p:cNvPr>
          <p:cNvGrpSpPr/>
          <p:nvPr/>
        </p:nvGrpSpPr>
        <p:grpSpPr>
          <a:xfrm>
            <a:off x="8993345" y="41318"/>
            <a:ext cx="2869261" cy="778297"/>
            <a:chOff x="8993345" y="41318"/>
            <a:chExt cx="2869261" cy="778297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9CDE2D8D-A4C1-FFFE-265E-D547E49239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3345" y="155543"/>
              <a:ext cx="1073711" cy="538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84EC550-BC7E-311A-16B7-FE7C516BE325}"/>
                </a:ext>
              </a:extLst>
            </p:cNvPr>
            <p:cNvGrpSpPr/>
            <p:nvPr/>
          </p:nvGrpSpPr>
          <p:grpSpPr>
            <a:xfrm>
              <a:off x="10810077" y="41318"/>
              <a:ext cx="1052529" cy="778297"/>
              <a:chOff x="10863240" y="50180"/>
              <a:chExt cx="1212017" cy="928924"/>
            </a:xfrm>
          </p:grpSpPr>
          <p:pic>
            <p:nvPicPr>
              <p:cNvPr id="27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8160F4ED-B403-E2FB-AF6B-FD6C658964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96960" y="50180"/>
                <a:ext cx="717396" cy="754566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FBE5402-6D6D-DC61-ECD7-48398F1DE98E}"/>
                  </a:ext>
                </a:extLst>
              </p:cNvPr>
              <p:cNvSpPr txBox="1"/>
              <p:nvPr/>
            </p:nvSpPr>
            <p:spPr>
              <a:xfrm>
                <a:off x="10863240" y="702105"/>
                <a:ext cx="121201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CA" sz="1200" b="1" i="0" err="1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iSMART</a:t>
                </a:r>
                <a:r>
                  <a:rPr lang="en-CA" sz="1200" b="1" i="0" dirty="0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 Lab</a:t>
                </a:r>
                <a:endParaRPr lang="en-CA" sz="1200" b="1" dirty="0">
                  <a:solidFill>
                    <a:srgbClr val="980009"/>
                  </a:solidFill>
                  <a:latin typeface="Sitka Heading"/>
                  <a:cs typeface="Times New Roman"/>
                </a:endParaRPr>
              </a:p>
            </p:txBody>
          </p:sp>
        </p:grpSp>
        <p:pic>
          <p:nvPicPr>
            <p:cNvPr id="26" name="Picture 25" descr="A red and white emblem with birds and crowns&#10;&#10;Description automatically generated">
              <a:extLst>
                <a:ext uri="{FF2B5EF4-FFF2-40B4-BE49-F238E27FC236}">
                  <a16:creationId xmlns:a16="http://schemas.microsoft.com/office/drawing/2014/main" id="{F5013675-8046-3108-6560-BFEA17D83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09691" y="71390"/>
              <a:ext cx="533180" cy="7081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00098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1AF87-CAD0-75B5-23F1-C8130AB48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3269B-6603-B51C-9D70-93955A75B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14" y="209666"/>
            <a:ext cx="8503131" cy="52339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Graph-Based TSAD</a:t>
            </a:r>
            <a:endParaRPr 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A961D0-9B33-C1EB-00BA-4DFF11BD40D2}"/>
              </a:ext>
            </a:extLst>
          </p:cNvPr>
          <p:cNvCxnSpPr>
            <a:cxnSpLocks/>
          </p:cNvCxnSpPr>
          <p:nvPr/>
        </p:nvCxnSpPr>
        <p:spPr>
          <a:xfrm>
            <a:off x="465826" y="862642"/>
            <a:ext cx="11248846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B25E5FC-A48E-4FF5-0C37-2A2749847CE0}"/>
              </a:ext>
            </a:extLst>
          </p:cNvPr>
          <p:cNvGrpSpPr/>
          <p:nvPr/>
        </p:nvGrpSpPr>
        <p:grpSpPr>
          <a:xfrm>
            <a:off x="-2812" y="6477657"/>
            <a:ext cx="12194916" cy="389283"/>
            <a:chOff x="-2812" y="6477657"/>
            <a:chExt cx="12194916" cy="38928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4FEFDEF-3819-1567-8146-699E27E63DED}"/>
                </a:ext>
              </a:extLst>
            </p:cNvPr>
            <p:cNvSpPr/>
            <p:nvPr/>
          </p:nvSpPr>
          <p:spPr>
            <a:xfrm>
              <a:off x="-2812" y="6496083"/>
              <a:ext cx="12194916" cy="365125"/>
            </a:xfrm>
            <a:prstGeom prst="rect">
              <a:avLst/>
            </a:prstGeom>
            <a:solidFill>
              <a:srgbClr val="767171"/>
            </a:solidFill>
            <a:ln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A5DFCEC-4421-86E5-435F-93F9D19FE50F}"/>
                </a:ext>
              </a:extLst>
            </p:cNvPr>
            <p:cNvSpPr/>
            <p:nvPr/>
          </p:nvSpPr>
          <p:spPr>
            <a:xfrm>
              <a:off x="11541071" y="6497608"/>
              <a:ext cx="651033" cy="363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Slide Number Placeholder 13">
              <a:extLst>
                <a:ext uri="{FF2B5EF4-FFF2-40B4-BE49-F238E27FC236}">
                  <a16:creationId xmlns:a16="http://schemas.microsoft.com/office/drawing/2014/main" id="{F65455E5-0280-2D21-EFA9-47634C598A7A}"/>
                </a:ext>
              </a:extLst>
            </p:cNvPr>
            <p:cNvSpPr txBox="1">
              <a:spLocks/>
            </p:cNvSpPr>
            <p:nvPr/>
          </p:nvSpPr>
          <p:spPr>
            <a:xfrm>
              <a:off x="11530956" y="6477657"/>
              <a:ext cx="483886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E5FB62D-3E43-4FF6-86F4-2C3D5ABF71F3}" type="slidenum">
                <a:rPr lang="en-CA" sz="1800" b="1" smtClean="0">
                  <a:solidFill>
                    <a:schemeClr val="tx1"/>
                  </a:solidFill>
                </a:rPr>
                <a:pPr/>
                <a:t>34</a:t>
              </a:fld>
              <a:endParaRPr lang="en-US" sz="1800" b="1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C190A88-6D4C-FC7E-D66E-7846C138776A}"/>
                </a:ext>
              </a:extLst>
            </p:cNvPr>
            <p:cNvSpPr txBox="1"/>
            <p:nvPr/>
          </p:nvSpPr>
          <p:spPr>
            <a:xfrm>
              <a:off x="93307" y="6497608"/>
              <a:ext cx="3088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iSMART</a:t>
              </a:r>
              <a:r>
                <a:rPr lang="en-US" b="1" dirty="0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 Lab – AAAI 24</a:t>
              </a:r>
              <a:endParaRPr lang="en-CA" dirty="0">
                <a:solidFill>
                  <a:schemeClr val="bg1"/>
                </a:solidFill>
                <a:ea typeface="Tahoma" panose="020B060403050404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CC250E1-616A-3F1F-1BE2-E875BF545C80}"/>
              </a:ext>
            </a:extLst>
          </p:cNvPr>
          <p:cNvSpPr txBox="1"/>
          <p:nvPr/>
        </p:nvSpPr>
        <p:spPr>
          <a:xfrm>
            <a:off x="4491957" y="6206177"/>
            <a:ext cx="77000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latin typeface="Times New Roman"/>
                <a:ea typeface="+mn-lt"/>
                <a:cs typeface="Times New Roman"/>
              </a:rPr>
              <a:t>TKK Ho, A Karami, N Armanfard, 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Graph-based Time-Series Anomaly Detection: A Survey and Outlook.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38BFE1-3A3E-035B-CA37-03D8F5869368}"/>
              </a:ext>
            </a:extLst>
          </p:cNvPr>
          <p:cNvSpPr txBox="1"/>
          <p:nvPr/>
        </p:nvSpPr>
        <p:spPr>
          <a:xfrm>
            <a:off x="858237" y="1141956"/>
            <a:ext cx="104460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Graph-Based methods are extremely relevant for deep TSAD!</a:t>
            </a:r>
          </a:p>
        </p:txBody>
      </p:sp>
      <p:pic>
        <p:nvPicPr>
          <p:cNvPr id="15" name="Picture 14" descr="A diagram of a diagram&#10;&#10;Description automatically generated">
            <a:extLst>
              <a:ext uri="{FF2B5EF4-FFF2-40B4-BE49-F238E27FC236}">
                <a16:creationId xmlns:a16="http://schemas.microsoft.com/office/drawing/2014/main" id="{CDD1E15D-B5E8-598B-6358-A69282A7A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325" y="1616494"/>
            <a:ext cx="8033847" cy="451932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7110E8B-96BA-FF2F-1CCB-9A5D21251220}"/>
              </a:ext>
            </a:extLst>
          </p:cNvPr>
          <p:cNvSpPr/>
          <p:nvPr/>
        </p:nvSpPr>
        <p:spPr>
          <a:xfrm>
            <a:off x="8878825" y="2471106"/>
            <a:ext cx="832104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7AE5B7-E884-318C-B672-E1BF773717CB}"/>
              </a:ext>
            </a:extLst>
          </p:cNvPr>
          <p:cNvGrpSpPr/>
          <p:nvPr/>
        </p:nvGrpSpPr>
        <p:grpSpPr>
          <a:xfrm>
            <a:off x="8142953" y="41318"/>
            <a:ext cx="3719653" cy="778297"/>
            <a:chOff x="8142953" y="41318"/>
            <a:chExt cx="3719653" cy="778297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15EF14DE-F1E0-3ADA-7A6E-BE209AF5A2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2953" y="155543"/>
              <a:ext cx="1073711" cy="538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A568ED-D807-E14E-2534-19B2EC9B7DC1}"/>
                </a:ext>
              </a:extLst>
            </p:cNvPr>
            <p:cNvGrpSpPr/>
            <p:nvPr/>
          </p:nvGrpSpPr>
          <p:grpSpPr>
            <a:xfrm>
              <a:off x="10810077" y="41318"/>
              <a:ext cx="1052529" cy="778297"/>
              <a:chOff x="10863240" y="50180"/>
              <a:chExt cx="1212017" cy="928924"/>
            </a:xfrm>
          </p:grpSpPr>
          <p:pic>
            <p:nvPicPr>
              <p:cNvPr id="12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36AB6B91-04DC-DB60-656F-5386A51807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96960" y="50180"/>
                <a:ext cx="717396" cy="754566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2100AC-1EDE-8BB0-9CF9-26B77146B9D6}"/>
                  </a:ext>
                </a:extLst>
              </p:cNvPr>
              <p:cNvSpPr txBox="1"/>
              <p:nvPr/>
            </p:nvSpPr>
            <p:spPr>
              <a:xfrm>
                <a:off x="10863240" y="702105"/>
                <a:ext cx="121201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CA" sz="1200" b="1" i="0" err="1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iSMART</a:t>
                </a:r>
                <a:r>
                  <a:rPr lang="en-CA" sz="1200" b="1" i="0" dirty="0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 Lab</a:t>
                </a:r>
                <a:endParaRPr lang="en-CA" sz="1200" b="1" dirty="0">
                  <a:solidFill>
                    <a:srgbClr val="980009"/>
                  </a:solidFill>
                  <a:latin typeface="Sitka Heading"/>
                  <a:cs typeface="Times New Roman"/>
                </a:endParaRPr>
              </a:p>
            </p:txBody>
          </p:sp>
        </p:grpSp>
        <p:pic>
          <p:nvPicPr>
            <p:cNvPr id="10" name="Picture 9" descr="A red text on a white background&#10;&#10;Description automatically generated">
              <a:extLst>
                <a:ext uri="{FF2B5EF4-FFF2-40B4-BE49-F238E27FC236}">
                  <a16:creationId xmlns:a16="http://schemas.microsoft.com/office/drawing/2014/main" id="{32853B33-20F1-0F93-21CC-4715D03E3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2639" y="266199"/>
              <a:ext cx="1517438" cy="407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01920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FA6EB-CED1-62C7-DF3E-A895CC85B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14" y="209666"/>
            <a:ext cx="7748529" cy="523396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TSAD in EEG Data with Graphs</a:t>
            </a:r>
            <a:endParaRPr lang="en-CA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BB24A72-6CEE-31AA-8F52-BBD7FB3E485E}"/>
              </a:ext>
            </a:extLst>
          </p:cNvPr>
          <p:cNvCxnSpPr>
            <a:cxnSpLocks/>
          </p:cNvCxnSpPr>
          <p:nvPr/>
        </p:nvCxnSpPr>
        <p:spPr>
          <a:xfrm>
            <a:off x="465826" y="862642"/>
            <a:ext cx="11248846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EA44CC5-33A2-1CDC-2F60-3DA9FE71CE30}"/>
              </a:ext>
            </a:extLst>
          </p:cNvPr>
          <p:cNvSpPr txBox="1">
            <a:spLocks/>
          </p:cNvSpPr>
          <p:nvPr/>
        </p:nvSpPr>
        <p:spPr>
          <a:xfrm>
            <a:off x="845634" y="6360066"/>
            <a:ext cx="2154044" cy="355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latin typeface="14"/>
                <a:cs typeface="Calibri"/>
              </a:rPr>
              <a:t>Your Name</a:t>
            </a:r>
            <a:endParaRPr lang="en-US">
              <a:cs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0F4E9B-4D06-5009-3F47-F6FD9DFC6E32}"/>
              </a:ext>
            </a:extLst>
          </p:cNvPr>
          <p:cNvSpPr/>
          <p:nvPr/>
        </p:nvSpPr>
        <p:spPr>
          <a:xfrm>
            <a:off x="11540967" y="6488643"/>
            <a:ext cx="651033" cy="3636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1CF5D078-670E-A66F-4410-817DBB74A921}"/>
              </a:ext>
            </a:extLst>
          </p:cNvPr>
          <p:cNvSpPr txBox="1">
            <a:spLocks/>
          </p:cNvSpPr>
          <p:nvPr/>
        </p:nvSpPr>
        <p:spPr>
          <a:xfrm>
            <a:off x="11530956" y="6477657"/>
            <a:ext cx="4838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FB62D-3E43-4FF6-86F4-2C3D5ABF71F3}" type="slidenum">
              <a:rPr lang="en-CA" sz="1800" b="1" smtClean="0">
                <a:solidFill>
                  <a:schemeClr val="tx1"/>
                </a:solidFill>
              </a:rPr>
              <a:pPr/>
              <a:t>35</a:t>
            </a:fld>
            <a:endParaRPr lang="en-US" sz="1800" b="1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151E47-028C-EA86-9DFB-60112CBF7202}"/>
              </a:ext>
            </a:extLst>
          </p:cNvPr>
          <p:cNvSpPr txBox="1"/>
          <p:nvPr/>
        </p:nvSpPr>
        <p:spPr>
          <a:xfrm>
            <a:off x="93307" y="6487118"/>
            <a:ext cx="16460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err="1">
                <a:solidFill>
                  <a:schemeClr val="bg1"/>
                </a:solidFill>
                <a:cs typeface="Calibri"/>
              </a:rPr>
              <a:t>iSMART</a:t>
            </a:r>
            <a:r>
              <a:rPr lang="en-US" b="1">
                <a:solidFill>
                  <a:schemeClr val="bg1"/>
                </a:solidFill>
                <a:cs typeface="Calibri"/>
              </a:rPr>
              <a:t> Lab</a:t>
            </a:r>
            <a:endParaRPr lang="en-CA">
              <a:solidFill>
                <a:schemeClr val="bg1"/>
              </a:solidFill>
            </a:endParaRPr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5FEC8C93-1B77-B519-0B17-6D3C16863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002" y="1506621"/>
            <a:ext cx="7386445" cy="44619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77F3DE-8F0E-2585-D547-4736F51BF500}"/>
              </a:ext>
            </a:extLst>
          </p:cNvPr>
          <p:cNvSpPr txBox="1"/>
          <p:nvPr/>
        </p:nvSpPr>
        <p:spPr>
          <a:xfrm>
            <a:off x="1133061" y="6209380"/>
            <a:ext cx="114335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>
                <a:latin typeface="Times New Roman"/>
                <a:ea typeface="+mn-lt"/>
                <a:cs typeface="Times New Roman"/>
              </a:rPr>
              <a:t>TKK Ho, N Armanfard, </a:t>
            </a:r>
            <a:r>
              <a:rPr lang="en-US" sz="1400">
                <a:latin typeface="Times New Roman"/>
                <a:ea typeface="+mn-lt"/>
                <a:cs typeface="Times New Roman"/>
              </a:rPr>
              <a:t>Self-supervised Learning for Anomalous Channel Detection in EEG Graphs: Application to Seizure Analysis, AAAI-23 (Oral)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50F0A8-7C66-2D45-9410-1623EADB5665}"/>
              </a:ext>
            </a:extLst>
          </p:cNvPr>
          <p:cNvSpPr txBox="1"/>
          <p:nvPr/>
        </p:nvSpPr>
        <p:spPr>
          <a:xfrm>
            <a:off x="490215" y="1045915"/>
            <a:ext cx="10900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latin typeface="HELVETICA" panose="020B0604020202020204" pitchFamily="34" charset="0"/>
                <a:cs typeface="HELVETICA" panose="020B0604020202020204" pitchFamily="34" charset="0"/>
              </a:rPr>
              <a:t>In some cases, unsupervised graph-based methods can outperform binary classifiers!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ADF4A3-961D-A414-5517-2AB3F9086088}"/>
              </a:ext>
            </a:extLst>
          </p:cNvPr>
          <p:cNvGrpSpPr/>
          <p:nvPr/>
        </p:nvGrpSpPr>
        <p:grpSpPr>
          <a:xfrm>
            <a:off x="-2812" y="6477657"/>
            <a:ext cx="12194916" cy="389283"/>
            <a:chOff x="-2812" y="6477657"/>
            <a:chExt cx="12194916" cy="38928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984FF61-D858-77F7-0F82-1689AA0D38B9}"/>
                </a:ext>
              </a:extLst>
            </p:cNvPr>
            <p:cNvSpPr/>
            <p:nvPr/>
          </p:nvSpPr>
          <p:spPr>
            <a:xfrm>
              <a:off x="-2812" y="6496083"/>
              <a:ext cx="12194916" cy="365125"/>
            </a:xfrm>
            <a:prstGeom prst="rect">
              <a:avLst/>
            </a:prstGeom>
            <a:solidFill>
              <a:srgbClr val="767171"/>
            </a:solidFill>
            <a:ln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CF85101-EF1F-137B-D427-30792E5FDF4E}"/>
                </a:ext>
              </a:extLst>
            </p:cNvPr>
            <p:cNvSpPr/>
            <p:nvPr/>
          </p:nvSpPr>
          <p:spPr>
            <a:xfrm>
              <a:off x="11541071" y="6497608"/>
              <a:ext cx="651033" cy="363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Slide Number Placeholder 13">
              <a:extLst>
                <a:ext uri="{FF2B5EF4-FFF2-40B4-BE49-F238E27FC236}">
                  <a16:creationId xmlns:a16="http://schemas.microsoft.com/office/drawing/2014/main" id="{B7A7BA5D-63ED-CEFD-E955-C537D29F54D9}"/>
                </a:ext>
              </a:extLst>
            </p:cNvPr>
            <p:cNvSpPr txBox="1">
              <a:spLocks/>
            </p:cNvSpPr>
            <p:nvPr/>
          </p:nvSpPr>
          <p:spPr>
            <a:xfrm>
              <a:off x="11530956" y="6477657"/>
              <a:ext cx="483886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E5FB62D-3E43-4FF6-86F4-2C3D5ABF71F3}" type="slidenum">
                <a:rPr lang="en-CA" sz="1800" b="1" smtClean="0">
                  <a:solidFill>
                    <a:schemeClr val="tx1"/>
                  </a:solidFill>
                </a:rPr>
                <a:pPr/>
                <a:t>35</a:t>
              </a:fld>
              <a:endParaRPr lang="en-US" sz="1800" b="1"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1B0DC49-6F0F-53C8-AB02-30848C805651}"/>
                </a:ext>
              </a:extLst>
            </p:cNvPr>
            <p:cNvSpPr txBox="1"/>
            <p:nvPr/>
          </p:nvSpPr>
          <p:spPr>
            <a:xfrm>
              <a:off x="93307" y="6497608"/>
              <a:ext cx="3088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iSMART</a:t>
              </a:r>
              <a:r>
                <a:rPr lang="en-US" b="1" dirty="0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 Lab – AAAI 24</a:t>
              </a:r>
              <a:endParaRPr lang="en-CA" dirty="0">
                <a:solidFill>
                  <a:schemeClr val="bg1"/>
                </a:solidFill>
                <a:ea typeface="Tahoma" panose="020B060403050404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12A9C06-9BAC-AD3E-7B1E-283B4895C744}"/>
              </a:ext>
            </a:extLst>
          </p:cNvPr>
          <p:cNvGrpSpPr/>
          <p:nvPr/>
        </p:nvGrpSpPr>
        <p:grpSpPr>
          <a:xfrm>
            <a:off x="8142953" y="41318"/>
            <a:ext cx="3719653" cy="778297"/>
            <a:chOff x="8142953" y="41318"/>
            <a:chExt cx="3719653" cy="778297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0F9DF690-9FA0-C04E-11F1-EB06B1A786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2953" y="155543"/>
              <a:ext cx="1073711" cy="538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D8D4360-6749-8E29-7DD5-C850157102D8}"/>
                </a:ext>
              </a:extLst>
            </p:cNvPr>
            <p:cNvGrpSpPr/>
            <p:nvPr/>
          </p:nvGrpSpPr>
          <p:grpSpPr>
            <a:xfrm>
              <a:off x="10810077" y="41318"/>
              <a:ext cx="1052529" cy="778297"/>
              <a:chOff x="10863240" y="50180"/>
              <a:chExt cx="1212017" cy="928924"/>
            </a:xfrm>
          </p:grpSpPr>
          <p:pic>
            <p:nvPicPr>
              <p:cNvPr id="27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09F36B15-C99A-852D-7F3C-B69125FD2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96960" y="50180"/>
                <a:ext cx="717396" cy="754566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6D535A-B204-6DAD-3CAC-8AA796EF24D9}"/>
                  </a:ext>
                </a:extLst>
              </p:cNvPr>
              <p:cNvSpPr txBox="1"/>
              <p:nvPr/>
            </p:nvSpPr>
            <p:spPr>
              <a:xfrm>
                <a:off x="10863240" y="702105"/>
                <a:ext cx="121201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CA" sz="1200" b="1" i="0" err="1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iSMART</a:t>
                </a:r>
                <a:r>
                  <a:rPr lang="en-CA" sz="1200" b="1" i="0" dirty="0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 Lab</a:t>
                </a:r>
                <a:endParaRPr lang="en-CA" sz="1200" b="1" dirty="0">
                  <a:solidFill>
                    <a:srgbClr val="980009"/>
                  </a:solidFill>
                  <a:latin typeface="Sitka Heading"/>
                  <a:cs typeface="Times New Roman"/>
                </a:endParaRPr>
              </a:p>
            </p:txBody>
          </p:sp>
        </p:grpSp>
        <p:pic>
          <p:nvPicPr>
            <p:cNvPr id="26" name="Picture 25" descr="A red text on a white background&#10;&#10;Description automatically generated">
              <a:extLst>
                <a:ext uri="{FF2B5EF4-FFF2-40B4-BE49-F238E27FC236}">
                  <a16:creationId xmlns:a16="http://schemas.microsoft.com/office/drawing/2014/main" id="{7558F283-0317-FFC5-2C1E-D3BB598C4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2639" y="266199"/>
              <a:ext cx="1517438" cy="407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27245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FA6EB-CED1-62C7-DF3E-A895CC85B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15" y="209666"/>
            <a:ext cx="6917598" cy="523396"/>
          </a:xfrm>
        </p:spPr>
        <p:txBody>
          <a:bodyPr>
            <a:normAutofit fontScale="90000"/>
          </a:bodyPr>
          <a:lstStyle/>
          <a:p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Graph-Based Methods for Vehicle Data</a:t>
            </a:r>
            <a:endParaRPr lang="en-CA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BB24A72-6CEE-31AA-8F52-BBD7FB3E485E}"/>
              </a:ext>
            </a:extLst>
          </p:cNvPr>
          <p:cNvCxnSpPr>
            <a:cxnSpLocks/>
          </p:cNvCxnSpPr>
          <p:nvPr/>
        </p:nvCxnSpPr>
        <p:spPr>
          <a:xfrm>
            <a:off x="465826" y="862642"/>
            <a:ext cx="11248846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EA44CC5-33A2-1CDC-2F60-3DA9FE71CE30}"/>
              </a:ext>
            </a:extLst>
          </p:cNvPr>
          <p:cNvSpPr txBox="1">
            <a:spLocks/>
          </p:cNvSpPr>
          <p:nvPr/>
        </p:nvSpPr>
        <p:spPr>
          <a:xfrm>
            <a:off x="845634" y="6360066"/>
            <a:ext cx="2154044" cy="355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latin typeface="14"/>
                <a:cs typeface="Calibri"/>
              </a:rPr>
              <a:t>Your Name</a:t>
            </a:r>
            <a:endParaRPr lang="en-US">
              <a:cs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0F4E9B-4D06-5009-3F47-F6FD9DFC6E32}"/>
              </a:ext>
            </a:extLst>
          </p:cNvPr>
          <p:cNvSpPr/>
          <p:nvPr/>
        </p:nvSpPr>
        <p:spPr>
          <a:xfrm>
            <a:off x="11540967" y="6488643"/>
            <a:ext cx="651033" cy="3636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1CF5D078-670E-A66F-4410-817DBB74A921}"/>
              </a:ext>
            </a:extLst>
          </p:cNvPr>
          <p:cNvSpPr txBox="1">
            <a:spLocks/>
          </p:cNvSpPr>
          <p:nvPr/>
        </p:nvSpPr>
        <p:spPr>
          <a:xfrm>
            <a:off x="11530956" y="6477657"/>
            <a:ext cx="4838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FB62D-3E43-4FF6-86F4-2C3D5ABF71F3}" type="slidenum">
              <a:rPr lang="en-CA" sz="1800" b="1" smtClean="0">
                <a:solidFill>
                  <a:schemeClr val="tx1"/>
                </a:solidFill>
              </a:rPr>
              <a:pPr/>
              <a:t>36</a:t>
            </a:fld>
            <a:endParaRPr lang="en-US" sz="1800" b="1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151E47-028C-EA86-9DFB-60112CBF7202}"/>
              </a:ext>
            </a:extLst>
          </p:cNvPr>
          <p:cNvSpPr txBox="1"/>
          <p:nvPr/>
        </p:nvSpPr>
        <p:spPr>
          <a:xfrm>
            <a:off x="93307" y="6487118"/>
            <a:ext cx="16460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err="1">
                <a:solidFill>
                  <a:schemeClr val="bg1"/>
                </a:solidFill>
                <a:cs typeface="Calibri"/>
              </a:rPr>
              <a:t>iSMART</a:t>
            </a:r>
            <a:r>
              <a:rPr lang="en-US" b="1">
                <a:solidFill>
                  <a:schemeClr val="bg1"/>
                </a:solidFill>
                <a:cs typeface="Calibri"/>
              </a:rPr>
              <a:t> Lab</a:t>
            </a:r>
            <a:endParaRPr lang="en-CA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77F3DE-8F0E-2585-D547-4736F51BF500}"/>
              </a:ext>
            </a:extLst>
          </p:cNvPr>
          <p:cNvSpPr txBox="1"/>
          <p:nvPr/>
        </p:nvSpPr>
        <p:spPr>
          <a:xfrm>
            <a:off x="1007163" y="6193853"/>
            <a:ext cx="112488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>
                <a:latin typeface="Times New Roman"/>
                <a:ea typeface="+mn-lt"/>
                <a:cs typeface="Times New Roman"/>
              </a:rPr>
              <a:t>H. Hojjati, M. Sadeghi, N Armanfard, </a:t>
            </a:r>
            <a:r>
              <a:rPr lang="en-US" sz="1100" dirty="0">
                <a:latin typeface="Times New Roman"/>
                <a:ea typeface="+mn-lt"/>
                <a:cs typeface="Times New Roman"/>
              </a:rPr>
              <a:t>Multivariate Time-Series Anomaly Detection with Temporal Self-Supervision and Graphs: Application to Vehicle Failure Prediction, ECML PKDD 2023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D501ED-FEDB-CDB7-27E0-3A66EED82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403" y="1081097"/>
            <a:ext cx="6630390" cy="477581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01191FD-C622-CD94-DDF4-D91F4F13916C}"/>
              </a:ext>
            </a:extLst>
          </p:cNvPr>
          <p:cNvGrpSpPr/>
          <p:nvPr/>
        </p:nvGrpSpPr>
        <p:grpSpPr>
          <a:xfrm>
            <a:off x="-2812" y="6477657"/>
            <a:ext cx="12194916" cy="389283"/>
            <a:chOff x="-2812" y="6477657"/>
            <a:chExt cx="12194916" cy="38928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5DFA5C-7B51-C3F2-D6CC-9CAE46E7392B}"/>
                </a:ext>
              </a:extLst>
            </p:cNvPr>
            <p:cNvSpPr/>
            <p:nvPr/>
          </p:nvSpPr>
          <p:spPr>
            <a:xfrm>
              <a:off x="-2812" y="6496083"/>
              <a:ext cx="12194916" cy="365125"/>
            </a:xfrm>
            <a:prstGeom prst="rect">
              <a:avLst/>
            </a:prstGeom>
            <a:solidFill>
              <a:srgbClr val="767171"/>
            </a:solidFill>
            <a:ln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F66E412-583A-E968-5B03-89B58C83E903}"/>
                </a:ext>
              </a:extLst>
            </p:cNvPr>
            <p:cNvSpPr/>
            <p:nvPr/>
          </p:nvSpPr>
          <p:spPr>
            <a:xfrm>
              <a:off x="11541071" y="6497608"/>
              <a:ext cx="651033" cy="363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Slide Number Placeholder 13">
              <a:extLst>
                <a:ext uri="{FF2B5EF4-FFF2-40B4-BE49-F238E27FC236}">
                  <a16:creationId xmlns:a16="http://schemas.microsoft.com/office/drawing/2014/main" id="{E90B5D9A-2E98-3AD3-4060-58AC0FBF78E8}"/>
                </a:ext>
              </a:extLst>
            </p:cNvPr>
            <p:cNvSpPr txBox="1">
              <a:spLocks/>
            </p:cNvSpPr>
            <p:nvPr/>
          </p:nvSpPr>
          <p:spPr>
            <a:xfrm>
              <a:off x="11530956" y="6477657"/>
              <a:ext cx="483886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E5FB62D-3E43-4FF6-86F4-2C3D5ABF71F3}" type="slidenum">
                <a:rPr lang="en-CA" sz="1800" b="1" smtClean="0">
                  <a:solidFill>
                    <a:schemeClr val="tx1"/>
                  </a:solidFill>
                </a:rPr>
                <a:pPr/>
                <a:t>36</a:t>
              </a:fld>
              <a:endParaRPr lang="en-US" sz="1800" b="1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3409E51-79FE-27DF-387F-00F0270310EA}"/>
                </a:ext>
              </a:extLst>
            </p:cNvPr>
            <p:cNvSpPr txBox="1"/>
            <p:nvPr/>
          </p:nvSpPr>
          <p:spPr>
            <a:xfrm>
              <a:off x="93307" y="6497608"/>
              <a:ext cx="3088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iSMART</a:t>
              </a:r>
              <a:r>
                <a:rPr lang="en-US" b="1" dirty="0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 Lab – AAAI 24</a:t>
              </a:r>
              <a:endParaRPr lang="en-CA" dirty="0">
                <a:solidFill>
                  <a:schemeClr val="bg1"/>
                </a:solidFill>
                <a:ea typeface="Tahoma" panose="020B060403050404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A1ED46C-CDDD-11C0-1992-156E8059FE2F}"/>
              </a:ext>
            </a:extLst>
          </p:cNvPr>
          <p:cNvGrpSpPr/>
          <p:nvPr/>
        </p:nvGrpSpPr>
        <p:grpSpPr>
          <a:xfrm>
            <a:off x="8142953" y="41318"/>
            <a:ext cx="3719653" cy="778297"/>
            <a:chOff x="8142953" y="41318"/>
            <a:chExt cx="3719653" cy="778297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C5988C25-9833-4E10-667A-9A88D78B9F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2953" y="155543"/>
              <a:ext cx="1073711" cy="538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CE0D880-33D2-1DE1-12EA-8431E89C4F31}"/>
                </a:ext>
              </a:extLst>
            </p:cNvPr>
            <p:cNvGrpSpPr/>
            <p:nvPr/>
          </p:nvGrpSpPr>
          <p:grpSpPr>
            <a:xfrm>
              <a:off x="10810077" y="41318"/>
              <a:ext cx="1052529" cy="778297"/>
              <a:chOff x="10863240" y="50180"/>
              <a:chExt cx="1212017" cy="928924"/>
            </a:xfrm>
          </p:grpSpPr>
          <p:pic>
            <p:nvPicPr>
              <p:cNvPr id="26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4E076597-0F84-8C53-986E-0498E47341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96960" y="50180"/>
                <a:ext cx="717396" cy="754566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19F9CF4-0C66-00BE-EBEA-B176BB69705A}"/>
                  </a:ext>
                </a:extLst>
              </p:cNvPr>
              <p:cNvSpPr txBox="1"/>
              <p:nvPr/>
            </p:nvSpPr>
            <p:spPr>
              <a:xfrm>
                <a:off x="10863240" y="702105"/>
                <a:ext cx="121201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CA" sz="1200" b="1" i="0" err="1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iSMART</a:t>
                </a:r>
                <a:r>
                  <a:rPr lang="en-CA" sz="1200" b="1" i="0" dirty="0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 Lab</a:t>
                </a:r>
                <a:endParaRPr lang="en-CA" sz="1200" b="1" dirty="0">
                  <a:solidFill>
                    <a:srgbClr val="980009"/>
                  </a:solidFill>
                  <a:latin typeface="Sitka Heading"/>
                  <a:cs typeface="Times New Roman"/>
                </a:endParaRPr>
              </a:p>
            </p:txBody>
          </p:sp>
        </p:grpSp>
        <p:pic>
          <p:nvPicPr>
            <p:cNvPr id="19" name="Picture 18" descr="A red text on a white background&#10;&#10;Description automatically generated">
              <a:extLst>
                <a:ext uri="{FF2B5EF4-FFF2-40B4-BE49-F238E27FC236}">
                  <a16:creationId xmlns:a16="http://schemas.microsoft.com/office/drawing/2014/main" id="{BCB4897F-D46F-F726-8701-AF9B26FE0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2639" y="266199"/>
              <a:ext cx="1517438" cy="407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49999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6EC7D-6BC1-7826-91CB-C67D1764E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F590A-2393-DED9-1C32-CD19F2556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15" y="209666"/>
            <a:ext cx="6917598" cy="523396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Self-Supervised Contrastive Learning</a:t>
            </a:r>
            <a:endParaRPr lang="en-CA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C60744D-DE09-F72C-984D-C6C8DEAD8DEE}"/>
              </a:ext>
            </a:extLst>
          </p:cNvPr>
          <p:cNvCxnSpPr>
            <a:cxnSpLocks/>
          </p:cNvCxnSpPr>
          <p:nvPr/>
        </p:nvCxnSpPr>
        <p:spPr>
          <a:xfrm>
            <a:off x="465826" y="862642"/>
            <a:ext cx="11248846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AEC33D6-0386-6AFC-ECFC-FEA10F2A01A3}"/>
              </a:ext>
            </a:extLst>
          </p:cNvPr>
          <p:cNvSpPr/>
          <p:nvPr/>
        </p:nvSpPr>
        <p:spPr>
          <a:xfrm>
            <a:off x="11540967" y="6488643"/>
            <a:ext cx="651033" cy="3636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AEEFDD9B-BD8A-73A7-077B-87D6F30B4BA8}"/>
              </a:ext>
            </a:extLst>
          </p:cNvPr>
          <p:cNvSpPr txBox="1">
            <a:spLocks/>
          </p:cNvSpPr>
          <p:nvPr/>
        </p:nvSpPr>
        <p:spPr>
          <a:xfrm>
            <a:off x="11530956" y="6477657"/>
            <a:ext cx="4838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FB62D-3E43-4FF6-86F4-2C3D5ABF71F3}" type="slidenum">
              <a:rPr lang="en-CA" sz="1800" b="1" smtClean="0">
                <a:solidFill>
                  <a:schemeClr val="tx1"/>
                </a:solidFill>
              </a:rPr>
              <a:pPr/>
              <a:t>37</a:t>
            </a:fld>
            <a:endParaRPr lang="en-US" sz="1800" b="1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75EF45-F112-F367-39EA-9CD3F4AD64E9}"/>
              </a:ext>
            </a:extLst>
          </p:cNvPr>
          <p:cNvSpPr txBox="1"/>
          <p:nvPr/>
        </p:nvSpPr>
        <p:spPr>
          <a:xfrm>
            <a:off x="10204703" y="6193853"/>
            <a:ext cx="2051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dirty="0">
                <a:latin typeface="Times New Roman"/>
                <a:ea typeface="+mn-lt"/>
                <a:cs typeface="Times New Roman"/>
              </a:rPr>
              <a:t>Source: Google AI Blog</a:t>
            </a:r>
            <a:endParaRPr lang="en-US" sz="1400" dirty="0">
              <a:latin typeface="Times New Roman"/>
              <a:ea typeface="+mn-lt"/>
              <a:cs typeface="Times New Roman"/>
            </a:endParaRPr>
          </a:p>
        </p:txBody>
      </p:sp>
      <p:pic>
        <p:nvPicPr>
          <p:cNvPr id="10" name="Picture 9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4F511760-ACDA-256C-0746-52235FF00D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554" y="1015891"/>
            <a:ext cx="4411594" cy="49017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44BF24-972E-A064-AEB7-906177C68EB6}"/>
              </a:ext>
            </a:extLst>
          </p:cNvPr>
          <p:cNvSpPr txBox="1"/>
          <p:nvPr/>
        </p:nvSpPr>
        <p:spPr>
          <a:xfrm>
            <a:off x="686246" y="1721093"/>
            <a:ext cx="5595682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CA" dirty="0">
                <a:latin typeface="HELVETICA" panose="020B0604020202020204" pitchFamily="34" charset="0"/>
                <a:cs typeface="HELVETICA" panose="020B0604020202020204" pitchFamily="34" charset="0"/>
              </a:rPr>
              <a:t>A good representation of data can facilitate anomaly detection!</a:t>
            </a:r>
          </a:p>
          <a:p>
            <a:pPr>
              <a:lnSpc>
                <a:spcPct val="150000"/>
              </a:lnSpc>
            </a:pPr>
            <a:endParaRPr lang="en-CA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CA" dirty="0">
                <a:latin typeface="HELVETICA" panose="020B0604020202020204" pitchFamily="34" charset="0"/>
                <a:cs typeface="HELVETICA" panose="020B0604020202020204" pitchFamily="34" charset="0"/>
              </a:rPr>
              <a:t>Self-Supervised Methods have established themselves as SOTA in image anomaly detection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CA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CA" dirty="0">
                <a:latin typeface="HELVETICA" panose="020B0604020202020204" pitchFamily="34" charset="0"/>
                <a:cs typeface="HELVETICA" panose="020B0604020202020204" pitchFamily="34" charset="0"/>
              </a:rPr>
              <a:t>Defining a meaningful augmentation set/proxy task is challenging for time-series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7D406B8-720C-5EF0-5BD9-61982A1376BA}"/>
              </a:ext>
            </a:extLst>
          </p:cNvPr>
          <p:cNvGrpSpPr/>
          <p:nvPr/>
        </p:nvGrpSpPr>
        <p:grpSpPr>
          <a:xfrm>
            <a:off x="-2812" y="6477657"/>
            <a:ext cx="12194916" cy="389283"/>
            <a:chOff x="-2812" y="6477657"/>
            <a:chExt cx="12194916" cy="38928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38C7E08-DC2D-EEE2-54A6-40CDA3FEE359}"/>
                </a:ext>
              </a:extLst>
            </p:cNvPr>
            <p:cNvSpPr/>
            <p:nvPr/>
          </p:nvSpPr>
          <p:spPr>
            <a:xfrm>
              <a:off x="-2812" y="6496083"/>
              <a:ext cx="12194916" cy="365125"/>
            </a:xfrm>
            <a:prstGeom prst="rect">
              <a:avLst/>
            </a:prstGeom>
            <a:solidFill>
              <a:srgbClr val="767171"/>
            </a:solidFill>
            <a:ln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2F938BB-7F5E-1A74-AED3-22DADD3B7C6E}"/>
                </a:ext>
              </a:extLst>
            </p:cNvPr>
            <p:cNvSpPr/>
            <p:nvPr/>
          </p:nvSpPr>
          <p:spPr>
            <a:xfrm>
              <a:off x="11541071" y="6497608"/>
              <a:ext cx="651033" cy="363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Slide Number Placeholder 13">
              <a:extLst>
                <a:ext uri="{FF2B5EF4-FFF2-40B4-BE49-F238E27FC236}">
                  <a16:creationId xmlns:a16="http://schemas.microsoft.com/office/drawing/2014/main" id="{CC2575DE-EB59-8FB7-22CF-E255731F02F4}"/>
                </a:ext>
              </a:extLst>
            </p:cNvPr>
            <p:cNvSpPr txBox="1">
              <a:spLocks/>
            </p:cNvSpPr>
            <p:nvPr/>
          </p:nvSpPr>
          <p:spPr>
            <a:xfrm>
              <a:off x="11530956" y="6477657"/>
              <a:ext cx="483886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E5FB62D-3E43-4FF6-86F4-2C3D5ABF71F3}" type="slidenum">
                <a:rPr lang="en-CA" sz="1800" b="1" smtClean="0">
                  <a:solidFill>
                    <a:schemeClr val="tx1"/>
                  </a:solidFill>
                </a:rPr>
                <a:pPr/>
                <a:t>37</a:t>
              </a:fld>
              <a:endParaRPr lang="en-US" sz="1800" b="1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EC5343A-5395-0297-EF06-5B6365275A64}"/>
                </a:ext>
              </a:extLst>
            </p:cNvPr>
            <p:cNvSpPr txBox="1"/>
            <p:nvPr/>
          </p:nvSpPr>
          <p:spPr>
            <a:xfrm>
              <a:off x="93307" y="6497608"/>
              <a:ext cx="3088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iSMART</a:t>
              </a:r>
              <a:r>
                <a:rPr lang="en-US" b="1" dirty="0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 Lab – AAAI 24</a:t>
              </a:r>
              <a:endParaRPr lang="en-CA" dirty="0">
                <a:solidFill>
                  <a:schemeClr val="bg1"/>
                </a:solidFill>
                <a:ea typeface="Tahoma" panose="020B060403050404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9255C81-3FFB-02A7-0866-E0427258FBCC}"/>
              </a:ext>
            </a:extLst>
          </p:cNvPr>
          <p:cNvGrpSpPr/>
          <p:nvPr/>
        </p:nvGrpSpPr>
        <p:grpSpPr>
          <a:xfrm>
            <a:off x="8142953" y="41318"/>
            <a:ext cx="3719653" cy="778297"/>
            <a:chOff x="8142953" y="41318"/>
            <a:chExt cx="3719653" cy="778297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32437563-B60B-1847-3942-A7CD8CBAE1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2953" y="155543"/>
              <a:ext cx="1073711" cy="538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240EBAF-1EC9-F5EF-A885-1798E5497AA4}"/>
                </a:ext>
              </a:extLst>
            </p:cNvPr>
            <p:cNvGrpSpPr/>
            <p:nvPr/>
          </p:nvGrpSpPr>
          <p:grpSpPr>
            <a:xfrm>
              <a:off x="10810077" y="41318"/>
              <a:ext cx="1052529" cy="778297"/>
              <a:chOff x="10863240" y="50180"/>
              <a:chExt cx="1212017" cy="928924"/>
            </a:xfrm>
          </p:grpSpPr>
          <p:pic>
            <p:nvPicPr>
              <p:cNvPr id="27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AB599FDD-985B-7C94-65E6-EBA6EA31E7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96960" y="50180"/>
                <a:ext cx="717396" cy="754566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4CA21D9-7718-AF72-FBA6-7AF947443ACA}"/>
                  </a:ext>
                </a:extLst>
              </p:cNvPr>
              <p:cNvSpPr txBox="1"/>
              <p:nvPr/>
            </p:nvSpPr>
            <p:spPr>
              <a:xfrm>
                <a:off x="10863240" y="702105"/>
                <a:ext cx="121201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CA" sz="1200" b="1" i="0" err="1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iSMART</a:t>
                </a:r>
                <a:r>
                  <a:rPr lang="en-CA" sz="1200" b="1" i="0" dirty="0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 Lab</a:t>
                </a:r>
                <a:endParaRPr lang="en-CA" sz="1200" b="1" dirty="0">
                  <a:solidFill>
                    <a:srgbClr val="980009"/>
                  </a:solidFill>
                  <a:latin typeface="Sitka Heading"/>
                  <a:cs typeface="Times New Roman"/>
                </a:endParaRPr>
              </a:p>
            </p:txBody>
          </p:sp>
        </p:grpSp>
        <p:pic>
          <p:nvPicPr>
            <p:cNvPr id="26" name="Picture 25" descr="A red text on a white background&#10;&#10;Description automatically generated">
              <a:extLst>
                <a:ext uri="{FF2B5EF4-FFF2-40B4-BE49-F238E27FC236}">
                  <a16:creationId xmlns:a16="http://schemas.microsoft.com/office/drawing/2014/main" id="{B21E1997-A395-9EFA-C26E-FAC16D633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2639" y="266199"/>
              <a:ext cx="1517438" cy="407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43137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6454B-8E6A-EA99-EE36-505A7AE6C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4AB01-D9D9-ED92-FED3-BD2764DED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15" y="209666"/>
            <a:ext cx="6917598" cy="523396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Contrastive Learning for Acoustic AD</a:t>
            </a:r>
            <a:endParaRPr lang="en-CA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0BE8F36-2ECC-C8DC-CF9B-56967CFF6720}"/>
              </a:ext>
            </a:extLst>
          </p:cNvPr>
          <p:cNvCxnSpPr>
            <a:cxnSpLocks/>
          </p:cNvCxnSpPr>
          <p:nvPr/>
        </p:nvCxnSpPr>
        <p:spPr>
          <a:xfrm>
            <a:off x="465826" y="862642"/>
            <a:ext cx="11248846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A36C027-54CB-20A4-1A47-ADE5BFE96E28}"/>
              </a:ext>
            </a:extLst>
          </p:cNvPr>
          <p:cNvSpPr/>
          <p:nvPr/>
        </p:nvSpPr>
        <p:spPr>
          <a:xfrm>
            <a:off x="11540967" y="6488643"/>
            <a:ext cx="651033" cy="3636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17C3A9B8-BD71-98E4-6DE7-FA279E9AAB11}"/>
              </a:ext>
            </a:extLst>
          </p:cNvPr>
          <p:cNvSpPr txBox="1">
            <a:spLocks/>
          </p:cNvSpPr>
          <p:nvPr/>
        </p:nvSpPr>
        <p:spPr>
          <a:xfrm>
            <a:off x="11530956" y="6477657"/>
            <a:ext cx="4838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FB62D-3E43-4FF6-86F4-2C3D5ABF71F3}" type="slidenum">
              <a:rPr lang="en-CA" sz="1800" b="1" smtClean="0">
                <a:solidFill>
                  <a:schemeClr val="tx1"/>
                </a:solidFill>
              </a:rPr>
              <a:pPr/>
              <a:t>38</a:t>
            </a:fld>
            <a:endParaRPr lang="en-US" sz="1800" b="1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3EBEBD-4E0A-DA7E-40F8-A10EACA0BAD3}"/>
              </a:ext>
            </a:extLst>
          </p:cNvPr>
          <p:cNvSpPr txBox="1"/>
          <p:nvPr/>
        </p:nvSpPr>
        <p:spPr>
          <a:xfrm>
            <a:off x="93307" y="6487118"/>
            <a:ext cx="16460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err="1">
                <a:solidFill>
                  <a:schemeClr val="bg1"/>
                </a:solidFill>
                <a:cs typeface="Calibri"/>
              </a:rPr>
              <a:t>iSMART</a:t>
            </a:r>
            <a:r>
              <a:rPr lang="en-US" b="1">
                <a:solidFill>
                  <a:schemeClr val="bg1"/>
                </a:solidFill>
                <a:cs typeface="Calibri"/>
              </a:rPr>
              <a:t> Lab</a:t>
            </a:r>
            <a:endParaRPr lang="en-CA">
              <a:solidFill>
                <a:schemeClr val="bg1"/>
              </a:solidFill>
            </a:endParaRPr>
          </a:p>
        </p:txBody>
      </p:sp>
      <p:pic>
        <p:nvPicPr>
          <p:cNvPr id="12" name="Picture 11" descr="A diagram of a flowchart&#10;&#10;Description automatically generated">
            <a:extLst>
              <a:ext uri="{FF2B5EF4-FFF2-40B4-BE49-F238E27FC236}">
                <a16:creationId xmlns:a16="http://schemas.microsoft.com/office/drawing/2014/main" id="{3364D25C-C552-0A6E-5793-4A53D447E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12192000" cy="3048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1D2E4CF-96AA-FACC-9D41-5707397BD3A7}"/>
              </a:ext>
            </a:extLst>
          </p:cNvPr>
          <p:cNvSpPr txBox="1"/>
          <p:nvPr/>
        </p:nvSpPr>
        <p:spPr>
          <a:xfrm>
            <a:off x="5614415" y="6193853"/>
            <a:ext cx="664159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>
                <a:latin typeface="Times New Roman"/>
                <a:ea typeface="+mn-lt"/>
                <a:cs typeface="Times New Roman"/>
              </a:rPr>
              <a:t>H. Hojjati, N Armanfard,</a:t>
            </a:r>
            <a:r>
              <a:rPr lang="en-US" sz="1100" dirty="0">
                <a:latin typeface="Times New Roman"/>
                <a:ea typeface="+mn-lt"/>
                <a:cs typeface="Times New Roman"/>
              </a:rPr>
              <a:t> Self-Supervised Acoustic Anomaly Detection via Contrastive Learning, ICASSP 2022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2CEE901-B104-EFEC-58D1-55F344BBFE7D}"/>
              </a:ext>
            </a:extLst>
          </p:cNvPr>
          <p:cNvGrpSpPr/>
          <p:nvPr/>
        </p:nvGrpSpPr>
        <p:grpSpPr>
          <a:xfrm>
            <a:off x="-2812" y="6477657"/>
            <a:ext cx="12194916" cy="389283"/>
            <a:chOff x="-2812" y="6477657"/>
            <a:chExt cx="12194916" cy="38928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1D6E89-8272-4888-38BF-5CD7E44AEA30}"/>
                </a:ext>
              </a:extLst>
            </p:cNvPr>
            <p:cNvSpPr/>
            <p:nvPr/>
          </p:nvSpPr>
          <p:spPr>
            <a:xfrm>
              <a:off x="-2812" y="6496083"/>
              <a:ext cx="12194916" cy="365125"/>
            </a:xfrm>
            <a:prstGeom prst="rect">
              <a:avLst/>
            </a:prstGeom>
            <a:solidFill>
              <a:srgbClr val="767171"/>
            </a:solidFill>
            <a:ln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6110485-8460-A948-C60C-17B62316AE66}"/>
                </a:ext>
              </a:extLst>
            </p:cNvPr>
            <p:cNvSpPr/>
            <p:nvPr/>
          </p:nvSpPr>
          <p:spPr>
            <a:xfrm>
              <a:off x="11541071" y="6497608"/>
              <a:ext cx="651033" cy="363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Slide Number Placeholder 13">
              <a:extLst>
                <a:ext uri="{FF2B5EF4-FFF2-40B4-BE49-F238E27FC236}">
                  <a16:creationId xmlns:a16="http://schemas.microsoft.com/office/drawing/2014/main" id="{41320D96-C066-336C-3657-E0F3E34ED483}"/>
                </a:ext>
              </a:extLst>
            </p:cNvPr>
            <p:cNvSpPr txBox="1">
              <a:spLocks/>
            </p:cNvSpPr>
            <p:nvPr/>
          </p:nvSpPr>
          <p:spPr>
            <a:xfrm>
              <a:off x="11530956" y="6477657"/>
              <a:ext cx="483886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E5FB62D-3E43-4FF6-86F4-2C3D5ABF71F3}" type="slidenum">
                <a:rPr lang="en-CA" sz="1800" b="1" smtClean="0">
                  <a:solidFill>
                    <a:schemeClr val="tx1"/>
                  </a:solidFill>
                </a:rPr>
                <a:pPr/>
                <a:t>38</a:t>
              </a:fld>
              <a:endParaRPr lang="en-US" sz="1800" b="1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EB031D6-7C0D-8923-2B9C-D9D42D521869}"/>
                </a:ext>
              </a:extLst>
            </p:cNvPr>
            <p:cNvSpPr txBox="1"/>
            <p:nvPr/>
          </p:nvSpPr>
          <p:spPr>
            <a:xfrm>
              <a:off x="93307" y="6497608"/>
              <a:ext cx="3088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iSMART</a:t>
              </a:r>
              <a:r>
                <a:rPr lang="en-US" b="1" dirty="0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 Lab – AAAI 24</a:t>
              </a:r>
              <a:endParaRPr lang="en-CA" dirty="0">
                <a:solidFill>
                  <a:schemeClr val="bg1"/>
                </a:solidFill>
                <a:ea typeface="Tahoma" panose="020B060403050404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C07F214-7727-EAA7-8E3C-93C524A8D44C}"/>
              </a:ext>
            </a:extLst>
          </p:cNvPr>
          <p:cNvGrpSpPr/>
          <p:nvPr/>
        </p:nvGrpSpPr>
        <p:grpSpPr>
          <a:xfrm>
            <a:off x="8142953" y="41318"/>
            <a:ext cx="3719653" cy="778297"/>
            <a:chOff x="8142953" y="41318"/>
            <a:chExt cx="3719653" cy="778297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E8C076F1-5626-2A85-87BA-7D42DF6657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2953" y="155543"/>
              <a:ext cx="1073711" cy="538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2803AE9-7C40-F961-F0C8-5A7E0BD73205}"/>
                </a:ext>
              </a:extLst>
            </p:cNvPr>
            <p:cNvGrpSpPr/>
            <p:nvPr/>
          </p:nvGrpSpPr>
          <p:grpSpPr>
            <a:xfrm>
              <a:off x="10810077" y="41318"/>
              <a:ext cx="1052529" cy="778297"/>
              <a:chOff x="10863240" y="50180"/>
              <a:chExt cx="1212017" cy="928924"/>
            </a:xfrm>
          </p:grpSpPr>
          <p:pic>
            <p:nvPicPr>
              <p:cNvPr id="26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7F552E78-4303-4CD7-4C7D-0207A5A8E6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96960" y="50180"/>
                <a:ext cx="717396" cy="754566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91DA111-6C02-8FD9-06D1-5AF4EBD16CEF}"/>
                  </a:ext>
                </a:extLst>
              </p:cNvPr>
              <p:cNvSpPr txBox="1"/>
              <p:nvPr/>
            </p:nvSpPr>
            <p:spPr>
              <a:xfrm>
                <a:off x="10863240" y="702105"/>
                <a:ext cx="121201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CA" sz="1200" b="1" i="0" err="1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iSMART</a:t>
                </a:r>
                <a:r>
                  <a:rPr lang="en-CA" sz="1200" b="1" i="0" dirty="0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 Lab</a:t>
                </a:r>
                <a:endParaRPr lang="en-CA" sz="1200" b="1" dirty="0">
                  <a:solidFill>
                    <a:srgbClr val="980009"/>
                  </a:solidFill>
                  <a:latin typeface="Sitka Heading"/>
                  <a:cs typeface="Times New Roman"/>
                </a:endParaRPr>
              </a:p>
            </p:txBody>
          </p:sp>
        </p:grpSp>
        <p:pic>
          <p:nvPicPr>
            <p:cNvPr id="19" name="Picture 18" descr="A red text on a white background&#10;&#10;Description automatically generated">
              <a:extLst>
                <a:ext uri="{FF2B5EF4-FFF2-40B4-BE49-F238E27FC236}">
                  <a16:creationId xmlns:a16="http://schemas.microsoft.com/office/drawing/2014/main" id="{D2A1A4CE-1E39-8BB6-387F-BB91F3A92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2639" y="266199"/>
              <a:ext cx="1517438" cy="407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81920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6E878-AB77-75A2-DF85-DF53888F6B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7842" y="2088690"/>
            <a:ext cx="10515600" cy="30240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250000"/>
              </a:lnSpc>
            </a:pPr>
            <a:r>
              <a:rPr lang="en-US" sz="44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Thank you for your attention!</a:t>
            </a:r>
          </a:p>
          <a:p>
            <a:pPr algn="ctr">
              <a:lnSpc>
                <a:spcPct val="250000"/>
              </a:lnSpc>
            </a:pPr>
            <a:r>
              <a:rPr lang="en-US" sz="3200" u="sng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ismart.ece.mcgill.ca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C6383D-9CE6-1CCD-5055-96DDBC074D3A}"/>
              </a:ext>
            </a:extLst>
          </p:cNvPr>
          <p:cNvSpPr/>
          <p:nvPr/>
        </p:nvSpPr>
        <p:spPr>
          <a:xfrm>
            <a:off x="11540967" y="6492850"/>
            <a:ext cx="651033" cy="3636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Slide Number Placeholder 13">
            <a:extLst>
              <a:ext uri="{FF2B5EF4-FFF2-40B4-BE49-F238E27FC236}">
                <a16:creationId xmlns:a16="http://schemas.microsoft.com/office/drawing/2014/main" id="{1E0B0601-8694-1608-C3A8-ECE56D992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0966" y="6482911"/>
            <a:ext cx="483886" cy="365125"/>
          </a:xfrm>
        </p:spPr>
        <p:txBody>
          <a:bodyPr/>
          <a:lstStyle/>
          <a:p>
            <a:fld id="{1E5FB62D-3E43-4FF6-86F4-2C3D5ABF71F3}" type="slidenum">
              <a:rPr lang="en-CA" sz="1800" b="1" smtClean="0">
                <a:solidFill>
                  <a:schemeClr val="tx1"/>
                </a:solidFill>
              </a:rPr>
              <a:t>39</a:t>
            </a:fld>
            <a:endParaRPr lang="en-US" sz="1800" b="1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0432CD-EC63-4724-1A7E-F3761552D41D}"/>
              </a:ext>
            </a:extLst>
          </p:cNvPr>
          <p:cNvSpPr txBox="1"/>
          <p:nvPr/>
        </p:nvSpPr>
        <p:spPr>
          <a:xfrm>
            <a:off x="93307" y="6487118"/>
            <a:ext cx="16460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err="1">
                <a:solidFill>
                  <a:schemeClr val="bg1"/>
                </a:solidFill>
                <a:cs typeface="Calibri"/>
              </a:rPr>
              <a:t>iSMART</a:t>
            </a:r>
            <a:r>
              <a:rPr lang="en-US" b="1">
                <a:solidFill>
                  <a:schemeClr val="bg1"/>
                </a:solidFill>
                <a:cs typeface="Calibri"/>
              </a:rPr>
              <a:t> Lab</a:t>
            </a:r>
            <a:endParaRPr lang="en-CA">
              <a:solidFill>
                <a:schemeClr val="bg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D3F49D4-B659-46D9-A5F6-4B6163EC5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632" y="179383"/>
            <a:ext cx="1350208" cy="67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red and white emblem with birds and crowns&#10;&#10;Description automatically generated">
            <a:extLst>
              <a:ext uri="{FF2B5EF4-FFF2-40B4-BE49-F238E27FC236}">
                <a16:creationId xmlns:a16="http://schemas.microsoft.com/office/drawing/2014/main" id="{08A23A05-B094-F3D5-1410-D5AECAFE2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423" y="110645"/>
            <a:ext cx="644246" cy="806525"/>
          </a:xfrm>
          <a:prstGeom prst="rect">
            <a:avLst/>
          </a:prstGeom>
        </p:spPr>
      </p:pic>
      <p:pic>
        <p:nvPicPr>
          <p:cNvPr id="13" name="Picture 12" descr="A blue and red triangle with a white leaf and a black background&#10;&#10;Description automatically generated">
            <a:extLst>
              <a:ext uri="{FF2B5EF4-FFF2-40B4-BE49-F238E27FC236}">
                <a16:creationId xmlns:a16="http://schemas.microsoft.com/office/drawing/2014/main" id="{731108CF-0107-F6C2-AB78-8A92A92DA2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663" y="4895895"/>
            <a:ext cx="2135594" cy="1260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AAB56B1-49DB-009D-AAF7-665974AC243E}"/>
              </a:ext>
            </a:extLst>
          </p:cNvPr>
          <p:cNvGrpSpPr/>
          <p:nvPr/>
        </p:nvGrpSpPr>
        <p:grpSpPr>
          <a:xfrm>
            <a:off x="10863240" y="50180"/>
            <a:ext cx="1212017" cy="928924"/>
            <a:chOff x="10863240" y="50180"/>
            <a:chExt cx="1212017" cy="928924"/>
          </a:xfrm>
        </p:grpSpPr>
        <p:pic>
          <p:nvPicPr>
            <p:cNvPr id="15" name="Picture 6" descr="Icon&#10;&#10;Description automatically generated">
              <a:extLst>
                <a:ext uri="{FF2B5EF4-FFF2-40B4-BE49-F238E27FC236}">
                  <a16:creationId xmlns:a16="http://schemas.microsoft.com/office/drawing/2014/main" id="{58282886-9E62-3EBC-3FB1-4B1B45048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96960" y="50180"/>
              <a:ext cx="717396" cy="75456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A2B659-2099-74D7-DF2D-88B5FCA9741D}"/>
                </a:ext>
              </a:extLst>
            </p:cNvPr>
            <p:cNvSpPr txBox="1"/>
            <p:nvPr/>
          </p:nvSpPr>
          <p:spPr>
            <a:xfrm>
              <a:off x="10863240" y="702105"/>
              <a:ext cx="1212017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CA" sz="1200" b="1" i="0" err="1">
                  <a:solidFill>
                    <a:srgbClr val="980009"/>
                  </a:solidFill>
                  <a:effectLst/>
                  <a:latin typeface="Sitka Heading"/>
                  <a:cs typeface="Times New Roman"/>
                </a:rPr>
                <a:t>iSMART</a:t>
              </a:r>
              <a:r>
                <a:rPr lang="en-CA" sz="1200" b="1" i="0" dirty="0">
                  <a:solidFill>
                    <a:srgbClr val="980009"/>
                  </a:solidFill>
                  <a:effectLst/>
                  <a:latin typeface="Sitka Heading"/>
                  <a:cs typeface="Times New Roman"/>
                </a:rPr>
                <a:t> Lab</a:t>
              </a:r>
              <a:endParaRPr lang="en-CA" sz="1200" b="1" dirty="0">
                <a:solidFill>
                  <a:srgbClr val="980009"/>
                </a:solidFill>
                <a:latin typeface="Sitka Heading"/>
                <a:cs typeface="Times New Roman"/>
              </a:endParaRP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BA8E9CF-9757-D0FA-27CD-6B4928A9ECFA}"/>
              </a:ext>
            </a:extLst>
          </p:cNvPr>
          <p:cNvCxnSpPr>
            <a:cxnSpLocks/>
          </p:cNvCxnSpPr>
          <p:nvPr/>
        </p:nvCxnSpPr>
        <p:spPr>
          <a:xfrm>
            <a:off x="694963" y="3690476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7602A31-0208-C4F7-893C-D5DCEBFAAE2B}"/>
              </a:ext>
            </a:extLst>
          </p:cNvPr>
          <p:cNvGrpSpPr/>
          <p:nvPr/>
        </p:nvGrpSpPr>
        <p:grpSpPr>
          <a:xfrm>
            <a:off x="-2812" y="6477657"/>
            <a:ext cx="12194916" cy="389283"/>
            <a:chOff x="-2812" y="6477657"/>
            <a:chExt cx="12194916" cy="38928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875645D-9BE2-DF4F-4EDB-D5F41224E449}"/>
                </a:ext>
              </a:extLst>
            </p:cNvPr>
            <p:cNvSpPr/>
            <p:nvPr/>
          </p:nvSpPr>
          <p:spPr>
            <a:xfrm>
              <a:off x="-2812" y="6496083"/>
              <a:ext cx="12194916" cy="365125"/>
            </a:xfrm>
            <a:prstGeom prst="rect">
              <a:avLst/>
            </a:prstGeom>
            <a:solidFill>
              <a:srgbClr val="767171"/>
            </a:solidFill>
            <a:ln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29CD0B2-10A3-97F2-5797-181BCE86ED3E}"/>
                </a:ext>
              </a:extLst>
            </p:cNvPr>
            <p:cNvSpPr/>
            <p:nvPr/>
          </p:nvSpPr>
          <p:spPr>
            <a:xfrm>
              <a:off x="11541071" y="6497608"/>
              <a:ext cx="651033" cy="363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Slide Number Placeholder 13">
              <a:extLst>
                <a:ext uri="{FF2B5EF4-FFF2-40B4-BE49-F238E27FC236}">
                  <a16:creationId xmlns:a16="http://schemas.microsoft.com/office/drawing/2014/main" id="{E60B2BA8-8CB3-20F0-4D66-D19F5F53BF35}"/>
                </a:ext>
              </a:extLst>
            </p:cNvPr>
            <p:cNvSpPr txBox="1">
              <a:spLocks/>
            </p:cNvSpPr>
            <p:nvPr/>
          </p:nvSpPr>
          <p:spPr>
            <a:xfrm>
              <a:off x="11530956" y="6477657"/>
              <a:ext cx="483886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E5FB62D-3E43-4FF6-86F4-2C3D5ABF71F3}" type="slidenum">
                <a:rPr lang="en-CA" sz="1800" b="1" smtClean="0">
                  <a:solidFill>
                    <a:schemeClr val="tx1"/>
                  </a:solidFill>
                </a:rPr>
                <a:pPr/>
                <a:t>39</a:t>
              </a:fld>
              <a:endParaRPr lang="en-US" sz="1800" b="1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324A70A-95AF-F197-35AD-17CE6B604860}"/>
                </a:ext>
              </a:extLst>
            </p:cNvPr>
            <p:cNvSpPr txBox="1"/>
            <p:nvPr/>
          </p:nvSpPr>
          <p:spPr>
            <a:xfrm>
              <a:off x="93307" y="6497608"/>
              <a:ext cx="3088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iSMART</a:t>
              </a:r>
              <a:r>
                <a:rPr lang="en-US" b="1" dirty="0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 Lab – AAAI 24</a:t>
              </a:r>
              <a:endParaRPr lang="en-CA" dirty="0">
                <a:solidFill>
                  <a:schemeClr val="bg1"/>
                </a:solidFill>
                <a:ea typeface="Tahoma" panose="020B0604030504040204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0404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FA6EB-CED1-62C7-DF3E-A895CC85B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15" y="209666"/>
            <a:ext cx="6917598" cy="523396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latin typeface="HELVETICA"/>
                <a:cs typeface="Times New Roman"/>
              </a:rPr>
              <a:t>What is an Anomaly?</a:t>
            </a:r>
            <a:endParaRPr lang="en-US" dirty="0">
              <a:latin typeface="HELVETICA"/>
              <a:cs typeface="HELVETICA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BB24A72-6CEE-31AA-8F52-BBD7FB3E485E}"/>
              </a:ext>
            </a:extLst>
          </p:cNvPr>
          <p:cNvCxnSpPr>
            <a:cxnSpLocks/>
          </p:cNvCxnSpPr>
          <p:nvPr/>
        </p:nvCxnSpPr>
        <p:spPr>
          <a:xfrm>
            <a:off x="465826" y="862642"/>
            <a:ext cx="11248846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5ED908C-01F4-86BE-3235-066E57C98421}"/>
              </a:ext>
            </a:extLst>
          </p:cNvPr>
          <p:cNvGrpSpPr/>
          <p:nvPr/>
        </p:nvGrpSpPr>
        <p:grpSpPr>
          <a:xfrm>
            <a:off x="-2812" y="6477657"/>
            <a:ext cx="12194916" cy="389283"/>
            <a:chOff x="-2812" y="6477657"/>
            <a:chExt cx="12194916" cy="38928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29B883F-90C1-FF9E-F6F5-12E1F0AE9FF3}"/>
                </a:ext>
              </a:extLst>
            </p:cNvPr>
            <p:cNvSpPr/>
            <p:nvPr/>
          </p:nvSpPr>
          <p:spPr>
            <a:xfrm>
              <a:off x="-2812" y="6496083"/>
              <a:ext cx="12194916" cy="365125"/>
            </a:xfrm>
            <a:prstGeom prst="rect">
              <a:avLst/>
            </a:prstGeom>
            <a:solidFill>
              <a:srgbClr val="767171"/>
            </a:solidFill>
            <a:ln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E0F4E9B-4D06-5009-3F47-F6FD9DFC6E32}"/>
                </a:ext>
              </a:extLst>
            </p:cNvPr>
            <p:cNvSpPr/>
            <p:nvPr/>
          </p:nvSpPr>
          <p:spPr>
            <a:xfrm>
              <a:off x="11541071" y="6497608"/>
              <a:ext cx="651033" cy="363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Slide Number Placeholder 13">
              <a:extLst>
                <a:ext uri="{FF2B5EF4-FFF2-40B4-BE49-F238E27FC236}">
                  <a16:creationId xmlns:a16="http://schemas.microsoft.com/office/drawing/2014/main" id="{1CF5D078-670E-A66F-4410-817DBB74A921}"/>
                </a:ext>
              </a:extLst>
            </p:cNvPr>
            <p:cNvSpPr txBox="1">
              <a:spLocks/>
            </p:cNvSpPr>
            <p:nvPr/>
          </p:nvSpPr>
          <p:spPr>
            <a:xfrm>
              <a:off x="11530956" y="6477657"/>
              <a:ext cx="483886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E5FB62D-3E43-4FF6-86F4-2C3D5ABF71F3}" type="slidenum">
                <a:rPr lang="en-CA" sz="1800" b="1" smtClean="0">
                  <a:solidFill>
                    <a:schemeClr val="tx1"/>
                  </a:solidFill>
                </a:rPr>
                <a:pPr/>
                <a:t>4</a:t>
              </a:fld>
              <a:endParaRPr lang="en-US" sz="1800" b="1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5BBA8E6-1A02-CE6A-6543-2E34C3BA961D}"/>
                </a:ext>
              </a:extLst>
            </p:cNvPr>
            <p:cNvSpPr txBox="1"/>
            <p:nvPr/>
          </p:nvSpPr>
          <p:spPr>
            <a:xfrm>
              <a:off x="93307" y="6497608"/>
              <a:ext cx="3088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iSMART</a:t>
              </a:r>
              <a:r>
                <a:rPr lang="en-US" b="1" dirty="0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 Lab – AAAI 24</a:t>
              </a:r>
              <a:endParaRPr lang="en-CA" dirty="0">
                <a:solidFill>
                  <a:schemeClr val="bg1"/>
                </a:solidFill>
                <a:ea typeface="Tahoma" panose="020B060403050404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D3B1380-409F-CF8E-FFA6-B92E33E5827D}"/>
              </a:ext>
            </a:extLst>
          </p:cNvPr>
          <p:cNvSpPr txBox="1"/>
          <p:nvPr/>
        </p:nvSpPr>
        <p:spPr>
          <a:xfrm>
            <a:off x="495667" y="1095486"/>
            <a:ext cx="6143778" cy="502701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i="1" dirty="0">
                <a:latin typeface="HELVETICA"/>
                <a:ea typeface="Roboto"/>
                <a:cs typeface="Times New Roman"/>
              </a:rPr>
              <a:t>(Based on the previous works):</a:t>
            </a:r>
            <a:r>
              <a:rPr lang="en-US" dirty="0">
                <a:latin typeface="HELVETICA"/>
                <a:ea typeface="Roboto"/>
                <a:cs typeface="Times New Roman"/>
              </a:rPr>
              <a:t> Anomaly Detection (AD) is the process of identifying samples that significantly deviate from the rest of the data.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HELVETICA"/>
              <a:ea typeface="Roboto"/>
              <a:cs typeface="Times New Roman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HELVETICA"/>
                <a:ea typeface="Roboto"/>
                <a:cs typeface="Times New Roman"/>
              </a:rPr>
              <a:t>Signals a potential malfunction/threat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HELVETICA"/>
                <a:ea typeface="Roboto"/>
                <a:cs typeface="Times New Roman"/>
              </a:rPr>
              <a:t>Rare occurrence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HELVETICA"/>
                <a:ea typeface="Roboto"/>
                <a:cs typeface="Times New Roman"/>
              </a:rPr>
              <a:t>Irregular</a:t>
            </a:r>
          </a:p>
          <a:p>
            <a:pPr algn="just">
              <a:lnSpc>
                <a:spcPct val="150000"/>
              </a:lnSpc>
            </a:pPr>
            <a:endParaRPr lang="en-US" dirty="0">
              <a:solidFill>
                <a:srgbClr val="000000"/>
              </a:solidFill>
              <a:latin typeface="HELVETICA"/>
              <a:ea typeface="Roboto"/>
              <a:cs typeface="Times New Roman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HELVETICA"/>
                <a:ea typeface="Roboto"/>
                <a:cs typeface="Times New Roman"/>
              </a:rPr>
              <a:t>This definition is independent of the </a:t>
            </a:r>
            <a:r>
              <a:rPr lang="en-US" b="1" dirty="0">
                <a:solidFill>
                  <a:srgbClr val="000000"/>
                </a:solidFill>
                <a:latin typeface="HELVETICA"/>
                <a:ea typeface="Roboto"/>
                <a:cs typeface="Times New Roman"/>
              </a:rPr>
              <a:t>application</a:t>
            </a:r>
            <a:r>
              <a:rPr lang="en-US" dirty="0">
                <a:solidFill>
                  <a:srgbClr val="000000"/>
                </a:solidFill>
                <a:latin typeface="HELVETICA"/>
                <a:ea typeface="Roboto"/>
                <a:cs typeface="Times New Roman"/>
              </a:rPr>
              <a:t> and the </a:t>
            </a:r>
            <a:r>
              <a:rPr lang="en-US" b="1" dirty="0">
                <a:solidFill>
                  <a:srgbClr val="000000"/>
                </a:solidFill>
                <a:latin typeface="HELVETICA"/>
                <a:ea typeface="Roboto"/>
                <a:cs typeface="Times New Roman"/>
              </a:rPr>
              <a:t>data type</a:t>
            </a:r>
            <a:r>
              <a:rPr lang="en-US" dirty="0">
                <a:solidFill>
                  <a:srgbClr val="000000"/>
                </a:solidFill>
                <a:latin typeface="HELVETICA"/>
                <a:ea typeface="Roboto"/>
                <a:cs typeface="Times New Roman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dirty="0">
              <a:solidFill>
                <a:srgbClr val="000000"/>
              </a:solidFill>
              <a:latin typeface="HELVETICA"/>
              <a:ea typeface="Roboto"/>
              <a:cs typeface="Calibri" panose="020F0502020204030204"/>
            </a:endParaRPr>
          </a:p>
          <a:p>
            <a:pPr algn="just">
              <a:lnSpc>
                <a:spcPct val="150000"/>
              </a:lnSpc>
            </a:pPr>
            <a:endParaRPr lang="en-CA" dirty="0">
              <a:solidFill>
                <a:srgbClr val="000000"/>
              </a:solidFill>
              <a:latin typeface="HELVETICA"/>
              <a:ea typeface="Roboto"/>
              <a:cs typeface="Times New Roman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1FB3E0-1BCF-444D-D580-28206449E55E}"/>
              </a:ext>
            </a:extLst>
          </p:cNvPr>
          <p:cNvSpPr/>
          <p:nvPr/>
        </p:nvSpPr>
        <p:spPr>
          <a:xfrm>
            <a:off x="7366976" y="1785815"/>
            <a:ext cx="3966307" cy="3321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C4485AD-FD04-1FD2-A312-56715F124B6A}"/>
              </a:ext>
            </a:extLst>
          </p:cNvPr>
          <p:cNvGrpSpPr/>
          <p:nvPr/>
        </p:nvGrpSpPr>
        <p:grpSpPr>
          <a:xfrm>
            <a:off x="9218000" y="2886806"/>
            <a:ext cx="861645" cy="916353"/>
            <a:chOff x="6846275" y="4039331"/>
            <a:chExt cx="861645" cy="91635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947C833-915A-F623-8DEB-659B75EC15B5}"/>
                </a:ext>
              </a:extLst>
            </p:cNvPr>
            <p:cNvSpPr/>
            <p:nvPr/>
          </p:nvSpPr>
          <p:spPr>
            <a:xfrm>
              <a:off x="6934199" y="4800599"/>
              <a:ext cx="87923" cy="7815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9086A2C-DF5B-4ED6-2A9C-90919F6D496F}"/>
                </a:ext>
              </a:extLst>
            </p:cNvPr>
            <p:cNvSpPr/>
            <p:nvPr/>
          </p:nvSpPr>
          <p:spPr>
            <a:xfrm>
              <a:off x="7090506" y="4683368"/>
              <a:ext cx="87923" cy="7815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7C4AF19-5EA1-7743-41B7-8FC9A7F901B8}"/>
                </a:ext>
              </a:extLst>
            </p:cNvPr>
            <p:cNvSpPr/>
            <p:nvPr/>
          </p:nvSpPr>
          <p:spPr>
            <a:xfrm>
              <a:off x="6846275" y="4683367"/>
              <a:ext cx="87923" cy="7815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434E520-C91F-9B16-B198-7681E22E33F2}"/>
                </a:ext>
              </a:extLst>
            </p:cNvPr>
            <p:cNvSpPr/>
            <p:nvPr/>
          </p:nvSpPr>
          <p:spPr>
            <a:xfrm>
              <a:off x="7129583" y="4527060"/>
              <a:ext cx="87923" cy="7815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B460BA5-1D85-9276-58D8-8BEB3BFD3F73}"/>
                </a:ext>
              </a:extLst>
            </p:cNvPr>
            <p:cNvSpPr/>
            <p:nvPr/>
          </p:nvSpPr>
          <p:spPr>
            <a:xfrm>
              <a:off x="7178429" y="4839675"/>
              <a:ext cx="87923" cy="7815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04167AB-A65C-90F9-F644-36F1A6F40AF3}"/>
                </a:ext>
              </a:extLst>
            </p:cNvPr>
            <p:cNvSpPr/>
            <p:nvPr/>
          </p:nvSpPr>
          <p:spPr>
            <a:xfrm>
              <a:off x="7266353" y="4722445"/>
              <a:ext cx="87923" cy="7815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95881A2-365E-C63B-573E-3E8817246A25}"/>
                </a:ext>
              </a:extLst>
            </p:cNvPr>
            <p:cNvSpPr/>
            <p:nvPr/>
          </p:nvSpPr>
          <p:spPr>
            <a:xfrm>
              <a:off x="7090506" y="4341444"/>
              <a:ext cx="87923" cy="7815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3BAF577-6E83-8785-EADB-D32BDDCF8F6B}"/>
                </a:ext>
              </a:extLst>
            </p:cNvPr>
            <p:cNvSpPr/>
            <p:nvPr/>
          </p:nvSpPr>
          <p:spPr>
            <a:xfrm>
              <a:off x="6934199" y="4527060"/>
              <a:ext cx="87923" cy="7815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F4C30A0-2DAB-5688-A05F-29C064B05CA3}"/>
                </a:ext>
              </a:extLst>
            </p:cNvPr>
            <p:cNvSpPr/>
            <p:nvPr/>
          </p:nvSpPr>
          <p:spPr>
            <a:xfrm>
              <a:off x="7315198" y="4448906"/>
              <a:ext cx="87923" cy="7815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0E20529-C440-3B32-F16B-32C764898DD8}"/>
                </a:ext>
              </a:extLst>
            </p:cNvPr>
            <p:cNvSpPr/>
            <p:nvPr/>
          </p:nvSpPr>
          <p:spPr>
            <a:xfrm>
              <a:off x="7530122" y="4722445"/>
              <a:ext cx="87923" cy="7815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2263A0A-9D08-8B11-83A0-2A31A5511CBB}"/>
                </a:ext>
              </a:extLst>
            </p:cNvPr>
            <p:cNvSpPr/>
            <p:nvPr/>
          </p:nvSpPr>
          <p:spPr>
            <a:xfrm>
              <a:off x="7458072" y="4591781"/>
              <a:ext cx="87923" cy="7815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92AACC6-3AFA-08B8-DAD0-D145E22A9CED}"/>
                </a:ext>
              </a:extLst>
            </p:cNvPr>
            <p:cNvSpPr/>
            <p:nvPr/>
          </p:nvSpPr>
          <p:spPr>
            <a:xfrm>
              <a:off x="7619997" y="4487006"/>
              <a:ext cx="87923" cy="7815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4FEA741-75C0-8267-B8F5-10C7A68831BE}"/>
                </a:ext>
              </a:extLst>
            </p:cNvPr>
            <p:cNvSpPr/>
            <p:nvPr/>
          </p:nvSpPr>
          <p:spPr>
            <a:xfrm>
              <a:off x="7419972" y="4877531"/>
              <a:ext cx="87923" cy="7815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2D71B08-2FF3-47A4-287C-CAA4B24A231C}"/>
                </a:ext>
              </a:extLst>
            </p:cNvPr>
            <p:cNvSpPr/>
            <p:nvPr/>
          </p:nvSpPr>
          <p:spPr>
            <a:xfrm>
              <a:off x="7305672" y="4582256"/>
              <a:ext cx="87923" cy="7815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261EE16-1526-B3AA-6B63-A2A21859C296}"/>
                </a:ext>
              </a:extLst>
            </p:cNvPr>
            <p:cNvSpPr/>
            <p:nvPr/>
          </p:nvSpPr>
          <p:spPr>
            <a:xfrm>
              <a:off x="7448547" y="4306031"/>
              <a:ext cx="87923" cy="7815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3EBBDA5-5E01-3427-E22C-C4A6E8507004}"/>
                </a:ext>
              </a:extLst>
            </p:cNvPr>
            <p:cNvSpPr/>
            <p:nvPr/>
          </p:nvSpPr>
          <p:spPr>
            <a:xfrm>
              <a:off x="7353297" y="4039331"/>
              <a:ext cx="87923" cy="7815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0538488-6A6C-1EA6-2542-C55D6386BEA4}"/>
                </a:ext>
              </a:extLst>
            </p:cNvPr>
            <p:cNvSpPr/>
            <p:nvPr/>
          </p:nvSpPr>
          <p:spPr>
            <a:xfrm>
              <a:off x="7143747" y="4077431"/>
              <a:ext cx="87923" cy="7815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683765A-479B-1DF6-60C7-309E12D60347}"/>
                </a:ext>
              </a:extLst>
            </p:cNvPr>
            <p:cNvSpPr/>
            <p:nvPr/>
          </p:nvSpPr>
          <p:spPr>
            <a:xfrm>
              <a:off x="6934197" y="4229831"/>
              <a:ext cx="87923" cy="7815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D7280EE-FEA3-C004-5F75-0AE4FA884565}"/>
              </a:ext>
            </a:extLst>
          </p:cNvPr>
          <p:cNvGrpSpPr/>
          <p:nvPr/>
        </p:nvGrpSpPr>
        <p:grpSpPr>
          <a:xfrm rot="2820000">
            <a:off x="8398850" y="3020156"/>
            <a:ext cx="861645" cy="916353"/>
            <a:chOff x="6846275" y="4039331"/>
            <a:chExt cx="861645" cy="91635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9265398-BD02-DB01-A26C-8A3CC7C65179}"/>
                </a:ext>
              </a:extLst>
            </p:cNvPr>
            <p:cNvSpPr/>
            <p:nvPr/>
          </p:nvSpPr>
          <p:spPr>
            <a:xfrm>
              <a:off x="6934199" y="4800599"/>
              <a:ext cx="87923" cy="7815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2CEA057-8575-F942-D6BC-421BC42F0AEC}"/>
                </a:ext>
              </a:extLst>
            </p:cNvPr>
            <p:cNvSpPr/>
            <p:nvPr/>
          </p:nvSpPr>
          <p:spPr>
            <a:xfrm>
              <a:off x="7090506" y="4683368"/>
              <a:ext cx="87923" cy="7815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C0E9F51-DDDE-6F5E-57C7-0556BC8EA71A}"/>
                </a:ext>
              </a:extLst>
            </p:cNvPr>
            <p:cNvSpPr/>
            <p:nvPr/>
          </p:nvSpPr>
          <p:spPr>
            <a:xfrm>
              <a:off x="6846275" y="4683367"/>
              <a:ext cx="87923" cy="7815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A01A9F1-E590-35C5-805C-5B09A7E5D01B}"/>
                </a:ext>
              </a:extLst>
            </p:cNvPr>
            <p:cNvSpPr/>
            <p:nvPr/>
          </p:nvSpPr>
          <p:spPr>
            <a:xfrm>
              <a:off x="7129583" y="4527060"/>
              <a:ext cx="87923" cy="7815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29B94D0-2131-A9B4-BF33-BF542D9A7209}"/>
                </a:ext>
              </a:extLst>
            </p:cNvPr>
            <p:cNvSpPr/>
            <p:nvPr/>
          </p:nvSpPr>
          <p:spPr>
            <a:xfrm>
              <a:off x="7178429" y="4839675"/>
              <a:ext cx="87923" cy="7815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EA1A7D5-40C5-D381-9952-89B4556625D0}"/>
                </a:ext>
              </a:extLst>
            </p:cNvPr>
            <p:cNvSpPr/>
            <p:nvPr/>
          </p:nvSpPr>
          <p:spPr>
            <a:xfrm>
              <a:off x="7266353" y="4722445"/>
              <a:ext cx="87923" cy="7815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2898637-E251-E682-CB6B-2281BF555C24}"/>
                </a:ext>
              </a:extLst>
            </p:cNvPr>
            <p:cNvSpPr/>
            <p:nvPr/>
          </p:nvSpPr>
          <p:spPr>
            <a:xfrm>
              <a:off x="7090506" y="4341444"/>
              <a:ext cx="87923" cy="7815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505501A-6D5D-140B-47BD-4C8A3663C499}"/>
                </a:ext>
              </a:extLst>
            </p:cNvPr>
            <p:cNvSpPr/>
            <p:nvPr/>
          </p:nvSpPr>
          <p:spPr>
            <a:xfrm>
              <a:off x="6934199" y="4527060"/>
              <a:ext cx="87923" cy="7815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E3D4DF-D8BA-4F41-BB8A-DA815F015D38}"/>
                </a:ext>
              </a:extLst>
            </p:cNvPr>
            <p:cNvSpPr/>
            <p:nvPr/>
          </p:nvSpPr>
          <p:spPr>
            <a:xfrm>
              <a:off x="7315198" y="4448906"/>
              <a:ext cx="87923" cy="7815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9430C74-17B9-5329-0D64-7AC72531B6F2}"/>
                </a:ext>
              </a:extLst>
            </p:cNvPr>
            <p:cNvSpPr/>
            <p:nvPr/>
          </p:nvSpPr>
          <p:spPr>
            <a:xfrm>
              <a:off x="7530122" y="4722445"/>
              <a:ext cx="87923" cy="7815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C0BED77-FD21-BDA8-6EA7-1017448EF9BF}"/>
                </a:ext>
              </a:extLst>
            </p:cNvPr>
            <p:cNvSpPr/>
            <p:nvPr/>
          </p:nvSpPr>
          <p:spPr>
            <a:xfrm>
              <a:off x="7458072" y="4591781"/>
              <a:ext cx="87923" cy="7815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EABB7C5-04B5-3641-7840-4FDD1658E552}"/>
                </a:ext>
              </a:extLst>
            </p:cNvPr>
            <p:cNvSpPr/>
            <p:nvPr/>
          </p:nvSpPr>
          <p:spPr>
            <a:xfrm>
              <a:off x="7619997" y="4487006"/>
              <a:ext cx="87923" cy="7815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04F88D1-F13F-B985-EFB1-313CA1E5E677}"/>
                </a:ext>
              </a:extLst>
            </p:cNvPr>
            <p:cNvSpPr/>
            <p:nvPr/>
          </p:nvSpPr>
          <p:spPr>
            <a:xfrm>
              <a:off x="7419972" y="4877531"/>
              <a:ext cx="87923" cy="7815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E885444-5ACD-EAF9-E1CB-A5CCC65BC7E4}"/>
                </a:ext>
              </a:extLst>
            </p:cNvPr>
            <p:cNvSpPr/>
            <p:nvPr/>
          </p:nvSpPr>
          <p:spPr>
            <a:xfrm>
              <a:off x="7305672" y="4582256"/>
              <a:ext cx="87923" cy="7815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C37D1CB-6978-0FAE-5EBC-C043CAC690FE}"/>
                </a:ext>
              </a:extLst>
            </p:cNvPr>
            <p:cNvSpPr/>
            <p:nvPr/>
          </p:nvSpPr>
          <p:spPr>
            <a:xfrm>
              <a:off x="7448547" y="4306031"/>
              <a:ext cx="87923" cy="7815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193A619-7C25-F9BE-E588-F587D8B4B7E3}"/>
                </a:ext>
              </a:extLst>
            </p:cNvPr>
            <p:cNvSpPr/>
            <p:nvPr/>
          </p:nvSpPr>
          <p:spPr>
            <a:xfrm>
              <a:off x="7353297" y="4039331"/>
              <a:ext cx="87923" cy="7815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9C205CF-BAE3-2B4E-A11D-10A5FA6757CB}"/>
                </a:ext>
              </a:extLst>
            </p:cNvPr>
            <p:cNvSpPr/>
            <p:nvPr/>
          </p:nvSpPr>
          <p:spPr>
            <a:xfrm>
              <a:off x="7143747" y="4077431"/>
              <a:ext cx="87923" cy="7815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F3D4B72-D9C5-FD7C-0D2E-AB331D6D64ED}"/>
                </a:ext>
              </a:extLst>
            </p:cNvPr>
            <p:cNvSpPr/>
            <p:nvPr/>
          </p:nvSpPr>
          <p:spPr>
            <a:xfrm>
              <a:off x="6934197" y="4229831"/>
              <a:ext cx="87923" cy="7815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Oval 55">
            <a:extLst>
              <a:ext uri="{FF2B5EF4-FFF2-40B4-BE49-F238E27FC236}">
                <a16:creationId xmlns:a16="http://schemas.microsoft.com/office/drawing/2014/main" id="{B4AB6B40-7EBA-58E0-424B-B3F8914E0619}"/>
              </a:ext>
            </a:extLst>
          </p:cNvPr>
          <p:cNvSpPr/>
          <p:nvPr/>
        </p:nvSpPr>
        <p:spPr>
          <a:xfrm rot="2820000">
            <a:off x="7767552" y="2071981"/>
            <a:ext cx="87923" cy="7815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4747B53-EECD-BAD4-8586-79E76EDE9BF9}"/>
              </a:ext>
            </a:extLst>
          </p:cNvPr>
          <p:cNvSpPr/>
          <p:nvPr/>
        </p:nvSpPr>
        <p:spPr>
          <a:xfrm rot="2820000">
            <a:off x="8767677" y="3796006"/>
            <a:ext cx="87923" cy="7815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1E7DFC9-BB6A-272A-756D-E49AE32D061A}"/>
              </a:ext>
            </a:extLst>
          </p:cNvPr>
          <p:cNvSpPr/>
          <p:nvPr/>
        </p:nvSpPr>
        <p:spPr>
          <a:xfrm rot="2820000">
            <a:off x="8920077" y="3948406"/>
            <a:ext cx="87923" cy="7815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27596C9-46F3-5619-BB60-FD1E21086F4A}"/>
              </a:ext>
            </a:extLst>
          </p:cNvPr>
          <p:cNvSpPr/>
          <p:nvPr/>
        </p:nvSpPr>
        <p:spPr>
          <a:xfrm rot="2820000">
            <a:off x="7710402" y="2186281"/>
            <a:ext cx="87923" cy="7815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8B3DB39-F222-C271-6518-34A6D4AC10CB}"/>
              </a:ext>
            </a:extLst>
          </p:cNvPr>
          <p:cNvSpPr/>
          <p:nvPr/>
        </p:nvSpPr>
        <p:spPr>
          <a:xfrm rot="2820000">
            <a:off x="10872702" y="1957681"/>
            <a:ext cx="87923" cy="7815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FF6BFC1-5972-6287-2D85-3B705A3BD2ED}"/>
              </a:ext>
            </a:extLst>
          </p:cNvPr>
          <p:cNvSpPr/>
          <p:nvPr/>
        </p:nvSpPr>
        <p:spPr>
          <a:xfrm rot="2820000">
            <a:off x="10863177" y="2062456"/>
            <a:ext cx="87923" cy="7815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86A787EC-388A-E034-B833-EF2BBA6D60AB}"/>
              </a:ext>
            </a:extLst>
          </p:cNvPr>
          <p:cNvSpPr/>
          <p:nvPr/>
        </p:nvSpPr>
        <p:spPr>
          <a:xfrm>
            <a:off x="7553325" y="1885949"/>
            <a:ext cx="476250" cy="5048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272A6DC-26FC-2A8D-20F5-F945D89A314D}"/>
              </a:ext>
            </a:extLst>
          </p:cNvPr>
          <p:cNvSpPr/>
          <p:nvPr/>
        </p:nvSpPr>
        <p:spPr>
          <a:xfrm>
            <a:off x="10753725" y="1857374"/>
            <a:ext cx="371475" cy="37147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811A73-926C-8505-B7CD-971C8A22370C}"/>
                  </a:ext>
                </a:extLst>
              </p:cNvPr>
              <p:cNvSpPr txBox="1"/>
              <p:nvPr/>
            </p:nvSpPr>
            <p:spPr>
              <a:xfrm>
                <a:off x="9313985" y="5148153"/>
                <a:ext cx="2964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CA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CA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811A73-926C-8505-B7CD-971C8A223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3985" y="5148153"/>
                <a:ext cx="296491" cy="276999"/>
              </a:xfrm>
              <a:prstGeom prst="rect">
                <a:avLst/>
              </a:prstGeom>
              <a:blipFill>
                <a:blip r:embed="rId6"/>
                <a:stretch>
                  <a:fillRect l="-12245" r="-8163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5DC955E-CE83-3140-F1D4-DED6422A05E1}"/>
                  </a:ext>
                </a:extLst>
              </p:cNvPr>
              <p:cNvSpPr txBox="1"/>
              <p:nvPr/>
            </p:nvSpPr>
            <p:spPr>
              <a:xfrm>
                <a:off x="7026402" y="3416834"/>
                <a:ext cx="2964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CA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CA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5DC955E-CE83-3140-F1D4-DED6422A0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402" y="3416834"/>
                <a:ext cx="296491" cy="276999"/>
              </a:xfrm>
              <a:prstGeom prst="rect">
                <a:avLst/>
              </a:prstGeom>
              <a:blipFill>
                <a:blip r:embed="rId7"/>
                <a:stretch>
                  <a:fillRect l="-12500" r="-10417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90B70EB2-1362-EA76-6A00-5F43F6909DD3}"/>
              </a:ext>
            </a:extLst>
          </p:cNvPr>
          <p:cNvGrpSpPr/>
          <p:nvPr/>
        </p:nvGrpSpPr>
        <p:grpSpPr>
          <a:xfrm>
            <a:off x="8142953" y="41318"/>
            <a:ext cx="3719653" cy="778297"/>
            <a:chOff x="8142953" y="41318"/>
            <a:chExt cx="3719653" cy="778297"/>
          </a:xfrm>
        </p:grpSpPr>
        <p:pic>
          <p:nvPicPr>
            <p:cNvPr id="59" name="Picture 2">
              <a:extLst>
                <a:ext uri="{FF2B5EF4-FFF2-40B4-BE49-F238E27FC236}">
                  <a16:creationId xmlns:a16="http://schemas.microsoft.com/office/drawing/2014/main" id="{2C53AF68-B8D3-66BA-2E47-6DEF734E50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2953" y="155543"/>
              <a:ext cx="1073711" cy="538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71A9E2B-15DD-F18E-4751-2A5B6B4A8083}"/>
                </a:ext>
              </a:extLst>
            </p:cNvPr>
            <p:cNvGrpSpPr/>
            <p:nvPr/>
          </p:nvGrpSpPr>
          <p:grpSpPr>
            <a:xfrm>
              <a:off x="10810077" y="41318"/>
              <a:ext cx="1052529" cy="778297"/>
              <a:chOff x="10863240" y="50180"/>
              <a:chExt cx="1212017" cy="928924"/>
            </a:xfrm>
          </p:grpSpPr>
          <p:pic>
            <p:nvPicPr>
              <p:cNvPr id="63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B90F38D6-3B27-7595-428C-243C5E4C8B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996960" y="50180"/>
                <a:ext cx="717396" cy="754566"/>
              </a:xfrm>
              <a:prstGeom prst="rect">
                <a:avLst/>
              </a:prstGeom>
            </p:spPr>
          </p:pic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207764D-9EE8-0FA1-3EF6-421552579BB9}"/>
                  </a:ext>
                </a:extLst>
              </p:cNvPr>
              <p:cNvSpPr txBox="1"/>
              <p:nvPr/>
            </p:nvSpPr>
            <p:spPr>
              <a:xfrm>
                <a:off x="10863240" y="702105"/>
                <a:ext cx="121201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CA" sz="1200" b="1" i="0" err="1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iSMART</a:t>
                </a:r>
                <a:r>
                  <a:rPr lang="en-CA" sz="1200" b="1" i="0" dirty="0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 Lab</a:t>
                </a:r>
                <a:endParaRPr lang="en-CA" sz="1200" b="1" dirty="0">
                  <a:solidFill>
                    <a:srgbClr val="980009"/>
                  </a:solidFill>
                  <a:latin typeface="Sitka Heading"/>
                  <a:cs typeface="Times New Roman"/>
                </a:endParaRPr>
              </a:p>
            </p:txBody>
          </p:sp>
        </p:grpSp>
        <p:pic>
          <p:nvPicPr>
            <p:cNvPr id="62" name="Picture 61" descr="A red text on a white background&#10;&#10;Description automatically generated">
              <a:extLst>
                <a:ext uri="{FF2B5EF4-FFF2-40B4-BE49-F238E27FC236}">
                  <a16:creationId xmlns:a16="http://schemas.microsoft.com/office/drawing/2014/main" id="{103213E7-D0E8-6086-9112-94DC06DDC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2639" y="266199"/>
              <a:ext cx="1517438" cy="407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735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E6CAA-A763-1338-C862-073A45727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A97D2-6B72-63E5-A7E6-B394BCF59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14" y="209666"/>
            <a:ext cx="7958841" cy="523396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latin typeface="HELVETICA"/>
                <a:cs typeface="Times New Roman"/>
              </a:rPr>
              <a:t>Time Series Anomaly Detection: Definition</a:t>
            </a:r>
            <a:endParaRPr lang="en-US" dirty="0">
              <a:latin typeface="HELVETICA"/>
              <a:cs typeface="HELVETICA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6FCEC2-5DF5-1049-76CF-32DF6A6702D6}"/>
              </a:ext>
            </a:extLst>
          </p:cNvPr>
          <p:cNvCxnSpPr>
            <a:cxnSpLocks/>
          </p:cNvCxnSpPr>
          <p:nvPr/>
        </p:nvCxnSpPr>
        <p:spPr>
          <a:xfrm>
            <a:off x="465826" y="862642"/>
            <a:ext cx="11248846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31AC44A-9BDD-BC08-2CF0-9E5F9BA2AD75}"/>
              </a:ext>
            </a:extLst>
          </p:cNvPr>
          <p:cNvGrpSpPr/>
          <p:nvPr/>
        </p:nvGrpSpPr>
        <p:grpSpPr>
          <a:xfrm>
            <a:off x="-2812" y="6477657"/>
            <a:ext cx="12194916" cy="389283"/>
            <a:chOff x="-2812" y="6477657"/>
            <a:chExt cx="12194916" cy="38928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C403805-2117-270D-E6C1-1BBF38E04D0E}"/>
                </a:ext>
              </a:extLst>
            </p:cNvPr>
            <p:cNvSpPr/>
            <p:nvPr/>
          </p:nvSpPr>
          <p:spPr>
            <a:xfrm>
              <a:off x="-2812" y="6496083"/>
              <a:ext cx="12194916" cy="365125"/>
            </a:xfrm>
            <a:prstGeom prst="rect">
              <a:avLst/>
            </a:prstGeom>
            <a:solidFill>
              <a:srgbClr val="767171"/>
            </a:solidFill>
            <a:ln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AE0B21E-0510-ADC1-CA7B-D60DAD426443}"/>
                </a:ext>
              </a:extLst>
            </p:cNvPr>
            <p:cNvSpPr/>
            <p:nvPr/>
          </p:nvSpPr>
          <p:spPr>
            <a:xfrm>
              <a:off x="11541071" y="6497608"/>
              <a:ext cx="651033" cy="363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Slide Number Placeholder 13">
              <a:extLst>
                <a:ext uri="{FF2B5EF4-FFF2-40B4-BE49-F238E27FC236}">
                  <a16:creationId xmlns:a16="http://schemas.microsoft.com/office/drawing/2014/main" id="{B2944DAC-A3DB-DAE2-8489-23FC206FBF31}"/>
                </a:ext>
              </a:extLst>
            </p:cNvPr>
            <p:cNvSpPr txBox="1">
              <a:spLocks/>
            </p:cNvSpPr>
            <p:nvPr/>
          </p:nvSpPr>
          <p:spPr>
            <a:xfrm>
              <a:off x="11530956" y="6477657"/>
              <a:ext cx="483886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E5FB62D-3E43-4FF6-86F4-2C3D5ABF71F3}" type="slidenum">
                <a:rPr lang="en-CA" sz="1800" b="1" smtClean="0">
                  <a:solidFill>
                    <a:schemeClr val="tx1"/>
                  </a:solidFill>
                </a:rPr>
                <a:pPr/>
                <a:t>5</a:t>
              </a:fld>
              <a:endParaRPr lang="en-US" sz="1800" b="1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5137942-9219-23EF-25B6-18AB215F7DF1}"/>
                </a:ext>
              </a:extLst>
            </p:cNvPr>
            <p:cNvSpPr txBox="1"/>
            <p:nvPr/>
          </p:nvSpPr>
          <p:spPr>
            <a:xfrm>
              <a:off x="93307" y="6497608"/>
              <a:ext cx="3088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iSMART</a:t>
              </a:r>
              <a:r>
                <a:rPr lang="en-US" b="1" dirty="0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 Lab – AAAI 24</a:t>
              </a:r>
              <a:endParaRPr lang="en-CA" dirty="0">
                <a:solidFill>
                  <a:schemeClr val="bg1"/>
                </a:solidFill>
                <a:ea typeface="Tahoma" panose="020B060403050404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718C92A-FB10-9DCA-02FD-F8A1BAE697E2}"/>
              </a:ext>
            </a:extLst>
          </p:cNvPr>
          <p:cNvSpPr txBox="1"/>
          <p:nvPr/>
        </p:nvSpPr>
        <p:spPr>
          <a:xfrm>
            <a:off x="1345951" y="1202809"/>
            <a:ext cx="9488596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 sz="2000" dirty="0">
                <a:solidFill>
                  <a:schemeClr val="tx1"/>
                </a:solidFill>
                <a:latin typeface="HELVETICA"/>
                <a:ea typeface="Roboto"/>
                <a:cs typeface="Times New Roman"/>
              </a:rPr>
              <a:t>A </a:t>
            </a:r>
            <a:r>
              <a:rPr lang="en-US" sz="2000" i="1" dirty="0">
                <a:solidFill>
                  <a:schemeClr val="tx1"/>
                </a:solidFill>
                <a:latin typeface="HELVETICA"/>
                <a:ea typeface="Roboto"/>
                <a:cs typeface="Times New Roman"/>
              </a:rPr>
              <a:t>time-series</a:t>
            </a:r>
            <a:r>
              <a:rPr lang="en-US" sz="2000" dirty="0">
                <a:solidFill>
                  <a:schemeClr val="tx1"/>
                </a:solidFill>
                <a:latin typeface="HELVETICA"/>
                <a:ea typeface="Roboto"/>
                <a:cs typeface="Times New Roman"/>
              </a:rPr>
              <a:t> is a collection of observations made over a continuous period of time, with each observation associated with a specific timestamp or time interval. 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396D9CB-D629-BE67-E87B-82933D43A5F6}"/>
              </a:ext>
            </a:extLst>
          </p:cNvPr>
          <p:cNvSpPr txBox="1"/>
          <p:nvPr/>
        </p:nvSpPr>
        <p:spPr>
          <a:xfrm>
            <a:off x="638149" y="1889464"/>
            <a:ext cx="11224457" cy="44383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dirty="0">
                <a:latin typeface="HELVETICA"/>
                <a:ea typeface="Roboto"/>
                <a:cs typeface="Times New Roman"/>
              </a:rPr>
              <a:t>Defining Anomalies in time series is an extremely challenging task!</a:t>
            </a:r>
          </a:p>
          <a:p>
            <a:pPr marL="342900" indent="-342900" algn="just">
              <a:lnSpc>
                <a:spcPct val="200000"/>
              </a:lnSpc>
              <a:buAutoNum type="arabicPeriod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HELVETICA"/>
                <a:ea typeface="Roboto"/>
                <a:cs typeface="Times New Roman"/>
              </a:rPr>
              <a:t>Different ways of defining what is a deviation!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"/>
                <a:ea typeface="Roboto"/>
                <a:cs typeface="Times New Roman"/>
              </a:rPr>
              <a:t>Depends on the application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"/>
                <a:ea typeface="Roboto"/>
                <a:cs typeface="Times New Roman"/>
              </a:rPr>
              <a:t>Noise VS Anomaly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"/>
                <a:ea typeface="Roboto"/>
                <a:cs typeface="Times New Roman"/>
              </a:rPr>
              <a:t>The definition can change over time</a:t>
            </a:r>
          </a:p>
          <a:p>
            <a:pPr algn="just">
              <a:lnSpc>
                <a:spcPct val="200000"/>
              </a:lnSpc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HELVETICA"/>
                <a:ea typeface="Roboto"/>
                <a:cs typeface="Times New Roman"/>
              </a:rPr>
              <a:t>2. What should the algorithm predict as the output?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"/>
                <a:ea typeface="Roboto"/>
                <a:cs typeface="Times New Roman"/>
              </a:rPr>
              <a:t>Binary output (0/1)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"/>
                <a:ea typeface="Roboto"/>
                <a:cs typeface="Times New Roman"/>
              </a:rPr>
              <a:t>Anomaly score as the output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1D5DB59-814E-F232-656B-9C8A17F7C860}"/>
              </a:ext>
            </a:extLst>
          </p:cNvPr>
          <p:cNvGrpSpPr/>
          <p:nvPr/>
        </p:nvGrpSpPr>
        <p:grpSpPr>
          <a:xfrm>
            <a:off x="8142953" y="41318"/>
            <a:ext cx="3719653" cy="778297"/>
            <a:chOff x="8142953" y="41318"/>
            <a:chExt cx="3719653" cy="778297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CAE0160C-F4BE-3D82-060C-C10ED98EAE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2953" y="155543"/>
              <a:ext cx="1073711" cy="538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4C22358-B378-4037-B52D-027552470CDC}"/>
                </a:ext>
              </a:extLst>
            </p:cNvPr>
            <p:cNvGrpSpPr/>
            <p:nvPr/>
          </p:nvGrpSpPr>
          <p:grpSpPr>
            <a:xfrm>
              <a:off x="10810077" y="41318"/>
              <a:ext cx="1052529" cy="778297"/>
              <a:chOff x="10863240" y="50180"/>
              <a:chExt cx="1212017" cy="928924"/>
            </a:xfrm>
          </p:grpSpPr>
          <p:pic>
            <p:nvPicPr>
              <p:cNvPr id="17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6C5FFF77-0547-8AF7-7A02-6D7B9B0D97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96960" y="50180"/>
                <a:ext cx="717396" cy="754566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234316-0319-49E0-439D-7C832EC992BB}"/>
                  </a:ext>
                </a:extLst>
              </p:cNvPr>
              <p:cNvSpPr txBox="1"/>
              <p:nvPr/>
            </p:nvSpPr>
            <p:spPr>
              <a:xfrm>
                <a:off x="10863240" y="702105"/>
                <a:ext cx="121201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CA" sz="1200" b="1" i="0" err="1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iSMART</a:t>
                </a:r>
                <a:r>
                  <a:rPr lang="en-CA" sz="1200" b="1" i="0" dirty="0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 Lab</a:t>
                </a:r>
                <a:endParaRPr lang="en-CA" sz="1200" b="1" dirty="0">
                  <a:solidFill>
                    <a:srgbClr val="980009"/>
                  </a:solidFill>
                  <a:latin typeface="Sitka Heading"/>
                  <a:cs typeface="Times New Roman"/>
                </a:endParaRPr>
              </a:p>
            </p:txBody>
          </p:sp>
        </p:grpSp>
        <p:pic>
          <p:nvPicPr>
            <p:cNvPr id="16" name="Picture 15" descr="A red text on a white background&#10;&#10;Description automatically generated">
              <a:extLst>
                <a:ext uri="{FF2B5EF4-FFF2-40B4-BE49-F238E27FC236}">
                  <a16:creationId xmlns:a16="http://schemas.microsoft.com/office/drawing/2014/main" id="{1A9B09A5-DA21-75F2-D8F4-F8954488B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2639" y="266199"/>
              <a:ext cx="1517438" cy="407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6255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9F057-1EF1-8EFF-FB4B-C36869E5F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A65F8-3EB6-ADF2-92AD-2D015132A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14" y="209666"/>
            <a:ext cx="7858257" cy="523396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latin typeface="HELVETICA"/>
                <a:cs typeface="Times New Roman"/>
              </a:rPr>
              <a:t>Time Series Anomaly Detection: Definition</a:t>
            </a:r>
            <a:endParaRPr lang="en-US" dirty="0">
              <a:latin typeface="HELVETICA"/>
              <a:cs typeface="HELVETICA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E8F4DC1-431D-6251-A8B4-E20A0D453572}"/>
              </a:ext>
            </a:extLst>
          </p:cNvPr>
          <p:cNvCxnSpPr>
            <a:cxnSpLocks/>
          </p:cNvCxnSpPr>
          <p:nvPr/>
        </p:nvCxnSpPr>
        <p:spPr>
          <a:xfrm>
            <a:off x="465826" y="862642"/>
            <a:ext cx="11248846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8E14397-A9F5-98A6-017A-D2B29EF438F4}"/>
              </a:ext>
            </a:extLst>
          </p:cNvPr>
          <p:cNvGrpSpPr/>
          <p:nvPr/>
        </p:nvGrpSpPr>
        <p:grpSpPr>
          <a:xfrm>
            <a:off x="-2812" y="6477657"/>
            <a:ext cx="12194916" cy="389283"/>
            <a:chOff x="-2812" y="6477657"/>
            <a:chExt cx="12194916" cy="38928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26B2F36-C5F0-7970-FD94-D2776CD67EE7}"/>
                </a:ext>
              </a:extLst>
            </p:cNvPr>
            <p:cNvSpPr/>
            <p:nvPr/>
          </p:nvSpPr>
          <p:spPr>
            <a:xfrm>
              <a:off x="-2812" y="6496083"/>
              <a:ext cx="12194916" cy="365125"/>
            </a:xfrm>
            <a:prstGeom prst="rect">
              <a:avLst/>
            </a:prstGeom>
            <a:solidFill>
              <a:srgbClr val="767171"/>
            </a:solidFill>
            <a:ln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F3172F2-0144-14C6-BE85-B0B2BEE342FA}"/>
                </a:ext>
              </a:extLst>
            </p:cNvPr>
            <p:cNvSpPr/>
            <p:nvPr/>
          </p:nvSpPr>
          <p:spPr>
            <a:xfrm>
              <a:off x="11541071" y="6497608"/>
              <a:ext cx="651033" cy="363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Slide Number Placeholder 13">
              <a:extLst>
                <a:ext uri="{FF2B5EF4-FFF2-40B4-BE49-F238E27FC236}">
                  <a16:creationId xmlns:a16="http://schemas.microsoft.com/office/drawing/2014/main" id="{8D120152-D1C6-F64E-253B-D606AB6AAF8D}"/>
                </a:ext>
              </a:extLst>
            </p:cNvPr>
            <p:cNvSpPr txBox="1">
              <a:spLocks/>
            </p:cNvSpPr>
            <p:nvPr/>
          </p:nvSpPr>
          <p:spPr>
            <a:xfrm>
              <a:off x="11530956" y="6477657"/>
              <a:ext cx="483886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E5FB62D-3E43-4FF6-86F4-2C3D5ABF71F3}" type="slidenum">
                <a:rPr lang="en-CA" sz="1800" b="1" smtClean="0">
                  <a:solidFill>
                    <a:schemeClr val="tx1"/>
                  </a:solidFill>
                </a:rPr>
                <a:pPr/>
                <a:t>6</a:t>
              </a:fld>
              <a:endParaRPr lang="en-US" sz="1800" b="1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EBA6993-05AA-0E6E-DAEB-36CB0112D066}"/>
                </a:ext>
              </a:extLst>
            </p:cNvPr>
            <p:cNvSpPr txBox="1"/>
            <p:nvPr/>
          </p:nvSpPr>
          <p:spPr>
            <a:xfrm>
              <a:off x="93307" y="6497608"/>
              <a:ext cx="3088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iSMART</a:t>
              </a:r>
              <a:r>
                <a:rPr lang="en-US" b="1" dirty="0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 Lab – AAAI 24</a:t>
              </a:r>
              <a:endParaRPr lang="en-CA" dirty="0">
                <a:solidFill>
                  <a:schemeClr val="bg1"/>
                </a:solidFill>
                <a:ea typeface="Tahoma" panose="020B0604030504040204" pitchFamily="34" charset="0"/>
                <a:cs typeface="HELVETICA" panose="020B0604020202020204" pitchFamily="34" charset="0"/>
              </a:endParaRPr>
            </a:p>
          </p:txBody>
        </p:sp>
      </p:grpSp>
      <p:pic>
        <p:nvPicPr>
          <p:cNvPr id="55" name="Picture 54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E0847152-A640-B7FE-C25A-D2C2D076A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146" y="4428345"/>
            <a:ext cx="7149627" cy="18263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705E01-2A08-848F-FB14-85D96F5DB85A}"/>
              </a:ext>
            </a:extLst>
          </p:cNvPr>
          <p:cNvSpPr txBox="1"/>
          <p:nvPr/>
        </p:nvSpPr>
        <p:spPr>
          <a:xfrm>
            <a:off x="638149" y="945721"/>
            <a:ext cx="11224457" cy="33303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dirty="0">
                <a:latin typeface="HELVETICA"/>
                <a:ea typeface="Roboto"/>
                <a:cs typeface="Times New Roman"/>
              </a:rPr>
              <a:t>Defining Anomalies in time series is an extremely challenging task!</a:t>
            </a:r>
          </a:p>
          <a:p>
            <a:pPr algn="just">
              <a:lnSpc>
                <a:spcPct val="200000"/>
              </a:lnSpc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HELVETICA"/>
                <a:ea typeface="Roboto"/>
                <a:cs typeface="Times New Roman"/>
              </a:rPr>
              <a:t>3. Unseen anomaly classes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"/>
                <a:ea typeface="Roboto"/>
                <a:cs typeface="Times New Roman"/>
              </a:rPr>
              <a:t>A new pattern or class might be observed           should the model identify it as normal or abnormal.</a:t>
            </a:r>
            <a:endParaRPr lang="en-US" dirty="0">
              <a:latin typeface="HELVETICA"/>
              <a:ea typeface="Roboto"/>
              <a:cs typeface="Times New Roman"/>
            </a:endParaRPr>
          </a:p>
          <a:p>
            <a:pPr algn="just">
              <a:lnSpc>
                <a:spcPct val="200000"/>
              </a:lnSpc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HELVETICA"/>
                <a:ea typeface="Roboto"/>
                <a:cs typeface="Times New Roman"/>
              </a:rPr>
              <a:t>4. Different anomaly types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"/>
                <a:ea typeface="Roboto"/>
                <a:cs typeface="Times New Roman"/>
              </a:rPr>
              <a:t>Point Anomaly/Collective Anomaly/Trend Anomaly/etc.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"/>
                <a:ea typeface="Roboto"/>
                <a:cs typeface="Times New Roman"/>
              </a:rPr>
              <a:t>Some types of anomalies could be of more interest in a specific application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B11B09-44E8-70D2-FAE7-6E665ACA34B7}"/>
              </a:ext>
            </a:extLst>
          </p:cNvPr>
          <p:cNvCxnSpPr/>
          <p:nvPr/>
        </p:nvCxnSpPr>
        <p:spPr>
          <a:xfrm>
            <a:off x="5775960" y="2395728"/>
            <a:ext cx="468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AA261-5D5C-895A-347B-4359AD0AED8D}"/>
              </a:ext>
            </a:extLst>
          </p:cNvPr>
          <p:cNvGrpSpPr/>
          <p:nvPr/>
        </p:nvGrpSpPr>
        <p:grpSpPr>
          <a:xfrm>
            <a:off x="8142953" y="41318"/>
            <a:ext cx="3719653" cy="778297"/>
            <a:chOff x="8142953" y="41318"/>
            <a:chExt cx="3719653" cy="778297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61CFE68E-71AB-3A88-33A5-09F1503F92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2953" y="155543"/>
              <a:ext cx="1073711" cy="538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33C72B7-1E11-40EE-57FD-288931F996AB}"/>
                </a:ext>
              </a:extLst>
            </p:cNvPr>
            <p:cNvGrpSpPr/>
            <p:nvPr/>
          </p:nvGrpSpPr>
          <p:grpSpPr>
            <a:xfrm>
              <a:off x="10810077" y="41318"/>
              <a:ext cx="1052529" cy="778297"/>
              <a:chOff x="10863240" y="50180"/>
              <a:chExt cx="1212017" cy="928924"/>
            </a:xfrm>
          </p:grpSpPr>
          <p:pic>
            <p:nvPicPr>
              <p:cNvPr id="18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36476A04-6A93-5118-EFAD-F6B9FA03E7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96960" y="50180"/>
                <a:ext cx="717396" cy="754566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34093C-3D47-9CCF-FB31-B239B5CBB0CC}"/>
                  </a:ext>
                </a:extLst>
              </p:cNvPr>
              <p:cNvSpPr txBox="1"/>
              <p:nvPr/>
            </p:nvSpPr>
            <p:spPr>
              <a:xfrm>
                <a:off x="10863240" y="702105"/>
                <a:ext cx="121201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CA" sz="1200" b="1" i="0" err="1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iSMART</a:t>
                </a:r>
                <a:r>
                  <a:rPr lang="en-CA" sz="1200" b="1" i="0" dirty="0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 Lab</a:t>
                </a:r>
                <a:endParaRPr lang="en-CA" sz="1200" b="1" dirty="0">
                  <a:solidFill>
                    <a:srgbClr val="980009"/>
                  </a:solidFill>
                  <a:latin typeface="Sitka Heading"/>
                  <a:cs typeface="Times New Roman"/>
                </a:endParaRPr>
              </a:p>
            </p:txBody>
          </p:sp>
        </p:grpSp>
        <p:pic>
          <p:nvPicPr>
            <p:cNvPr id="17" name="Picture 16" descr="A red text on a white background&#10;&#10;Description automatically generated">
              <a:extLst>
                <a:ext uri="{FF2B5EF4-FFF2-40B4-BE49-F238E27FC236}">
                  <a16:creationId xmlns:a16="http://schemas.microsoft.com/office/drawing/2014/main" id="{EDFE0007-7019-8140-B3CF-70651F891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2639" y="266199"/>
              <a:ext cx="1517438" cy="407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7522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3707B-887F-EED0-BE55-33B288A7E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969B2-5CFF-BC5C-45C2-08FCE484D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14" y="209666"/>
            <a:ext cx="7858257" cy="523396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latin typeface="HELVETICA"/>
                <a:cs typeface="Times New Roman"/>
              </a:rPr>
              <a:t>Types of Anomalies in Time-Series</a:t>
            </a:r>
            <a:endParaRPr lang="en-US" dirty="0">
              <a:latin typeface="HELVETICA"/>
              <a:cs typeface="HELVETICA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0DC87E7-77A9-E00C-2439-A1FF7185F21B}"/>
              </a:ext>
            </a:extLst>
          </p:cNvPr>
          <p:cNvCxnSpPr>
            <a:cxnSpLocks/>
          </p:cNvCxnSpPr>
          <p:nvPr/>
        </p:nvCxnSpPr>
        <p:spPr>
          <a:xfrm>
            <a:off x="465826" y="862642"/>
            <a:ext cx="11248846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7CE88EB-4987-A697-6BBB-D4B26AE11618}"/>
              </a:ext>
            </a:extLst>
          </p:cNvPr>
          <p:cNvGrpSpPr/>
          <p:nvPr/>
        </p:nvGrpSpPr>
        <p:grpSpPr>
          <a:xfrm>
            <a:off x="-2812" y="6477657"/>
            <a:ext cx="12194916" cy="389283"/>
            <a:chOff x="-2812" y="6477657"/>
            <a:chExt cx="12194916" cy="38928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62F14D0-8C17-0BAD-D954-3559010F5146}"/>
                </a:ext>
              </a:extLst>
            </p:cNvPr>
            <p:cNvSpPr/>
            <p:nvPr/>
          </p:nvSpPr>
          <p:spPr>
            <a:xfrm>
              <a:off x="-2812" y="6496083"/>
              <a:ext cx="12194916" cy="365125"/>
            </a:xfrm>
            <a:prstGeom prst="rect">
              <a:avLst/>
            </a:prstGeom>
            <a:solidFill>
              <a:srgbClr val="767171"/>
            </a:solidFill>
            <a:ln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F8C73A5-3D99-2525-C39D-4BB15A32B2BA}"/>
                </a:ext>
              </a:extLst>
            </p:cNvPr>
            <p:cNvSpPr/>
            <p:nvPr/>
          </p:nvSpPr>
          <p:spPr>
            <a:xfrm>
              <a:off x="11541071" y="6497608"/>
              <a:ext cx="651033" cy="363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Slide Number Placeholder 13">
              <a:extLst>
                <a:ext uri="{FF2B5EF4-FFF2-40B4-BE49-F238E27FC236}">
                  <a16:creationId xmlns:a16="http://schemas.microsoft.com/office/drawing/2014/main" id="{69966851-2AE8-78C0-5A76-8590BD3FA0EB}"/>
                </a:ext>
              </a:extLst>
            </p:cNvPr>
            <p:cNvSpPr txBox="1">
              <a:spLocks/>
            </p:cNvSpPr>
            <p:nvPr/>
          </p:nvSpPr>
          <p:spPr>
            <a:xfrm>
              <a:off x="11530956" y="6477657"/>
              <a:ext cx="483886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E5FB62D-3E43-4FF6-86F4-2C3D5ABF71F3}" type="slidenum">
                <a:rPr lang="en-CA" sz="1800" b="1" smtClean="0">
                  <a:solidFill>
                    <a:schemeClr val="tx1"/>
                  </a:solidFill>
                </a:rPr>
                <a:pPr/>
                <a:t>7</a:t>
              </a:fld>
              <a:endParaRPr lang="en-US" sz="1800" b="1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B562C71-ADFD-7E71-72E3-86EE5F86E7D9}"/>
                </a:ext>
              </a:extLst>
            </p:cNvPr>
            <p:cNvSpPr txBox="1"/>
            <p:nvPr/>
          </p:nvSpPr>
          <p:spPr>
            <a:xfrm>
              <a:off x="93307" y="6497608"/>
              <a:ext cx="3088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iSMART</a:t>
              </a:r>
              <a:r>
                <a:rPr lang="en-US" b="1" dirty="0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 Lab – AAAI 24</a:t>
              </a:r>
              <a:endParaRPr lang="en-CA" dirty="0">
                <a:solidFill>
                  <a:schemeClr val="bg1"/>
                </a:solidFill>
                <a:ea typeface="Tahoma" panose="020B060403050404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7AED3C6-BE3D-E63B-87CC-84655EC59C86}"/>
              </a:ext>
            </a:extLst>
          </p:cNvPr>
          <p:cNvSpPr txBox="1"/>
          <p:nvPr/>
        </p:nvSpPr>
        <p:spPr>
          <a:xfrm>
            <a:off x="5009757" y="6175374"/>
            <a:ext cx="7182431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1400">
                <a:latin typeface="Times New Roman"/>
                <a:ea typeface="+mn-lt"/>
                <a:cs typeface="Times New Roman"/>
              </a:rPr>
              <a:t>Lai et al., </a:t>
            </a:r>
            <a:r>
              <a:rPr lang="pt-BR" sz="1400" err="1">
                <a:latin typeface="Times New Roman"/>
                <a:ea typeface="+mn-lt"/>
                <a:cs typeface="+mn-lt"/>
              </a:rPr>
              <a:t>Revisiting</a:t>
            </a:r>
            <a:r>
              <a:rPr lang="pt-BR" sz="1400">
                <a:latin typeface="Times New Roman"/>
                <a:ea typeface="+mn-lt"/>
                <a:cs typeface="+mn-lt"/>
              </a:rPr>
              <a:t> Time Series Outlier </a:t>
            </a:r>
            <a:r>
              <a:rPr lang="pt-BR" sz="1400" err="1">
                <a:latin typeface="Times New Roman"/>
                <a:ea typeface="+mn-lt"/>
                <a:cs typeface="+mn-lt"/>
              </a:rPr>
              <a:t>Detection</a:t>
            </a:r>
            <a:r>
              <a:rPr lang="pt-BR" sz="1400">
                <a:latin typeface="Times New Roman"/>
                <a:ea typeface="+mn-lt"/>
                <a:cs typeface="+mn-lt"/>
              </a:rPr>
              <a:t>: </a:t>
            </a:r>
            <a:r>
              <a:rPr lang="pt-BR" sz="1400" err="1">
                <a:latin typeface="Times New Roman"/>
                <a:ea typeface="+mn-lt"/>
                <a:cs typeface="+mn-lt"/>
              </a:rPr>
              <a:t>Definitions</a:t>
            </a:r>
            <a:r>
              <a:rPr lang="pt-BR" sz="1400">
                <a:latin typeface="Times New Roman"/>
                <a:ea typeface="+mn-lt"/>
                <a:cs typeface="+mn-lt"/>
              </a:rPr>
              <a:t> </a:t>
            </a:r>
            <a:r>
              <a:rPr lang="pt-BR" sz="1400" err="1">
                <a:latin typeface="Times New Roman"/>
                <a:ea typeface="+mn-lt"/>
                <a:cs typeface="+mn-lt"/>
              </a:rPr>
              <a:t>and</a:t>
            </a:r>
            <a:r>
              <a:rPr lang="pt-BR" sz="1400">
                <a:latin typeface="Times New Roman"/>
                <a:ea typeface="+mn-lt"/>
                <a:cs typeface="+mn-lt"/>
              </a:rPr>
              <a:t> Benchmarks</a:t>
            </a:r>
            <a:r>
              <a:rPr lang="en-US" sz="1400">
                <a:latin typeface="Times New Roman"/>
                <a:ea typeface="+mn-lt"/>
                <a:cs typeface="Times New Roman"/>
              </a:rPr>
              <a:t>,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NeurIPS</a:t>
            </a:r>
            <a:r>
              <a:rPr lang="en-US" sz="1400">
                <a:latin typeface="Times New Roman"/>
                <a:ea typeface="+mn-lt"/>
                <a:cs typeface="Times New Roman"/>
              </a:rPr>
              <a:t> 2021</a:t>
            </a:r>
          </a:p>
        </p:txBody>
      </p:sp>
      <p:pic>
        <p:nvPicPr>
          <p:cNvPr id="14" name="Picture 13" descr="A graph with blue lines&#10;&#10;Description automatically generated">
            <a:extLst>
              <a:ext uri="{FF2B5EF4-FFF2-40B4-BE49-F238E27FC236}">
                <a16:creationId xmlns:a16="http://schemas.microsoft.com/office/drawing/2014/main" id="{F499E297-D41F-BBE7-2E2E-01ECB63040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95" r="-102" b="10372"/>
          <a:stretch/>
        </p:blipFill>
        <p:spPr>
          <a:xfrm>
            <a:off x="987552" y="1055960"/>
            <a:ext cx="10034303" cy="24342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9E9BC1-D33D-28CF-602D-B8E3C05770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" r="-115" b="22408"/>
          <a:stretch/>
        </p:blipFill>
        <p:spPr>
          <a:xfrm>
            <a:off x="1418712" y="3701258"/>
            <a:ext cx="9603143" cy="234226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0323A68-893A-FA52-DA20-B6773D0ADAC9}"/>
              </a:ext>
            </a:extLst>
          </p:cNvPr>
          <p:cNvGrpSpPr/>
          <p:nvPr/>
        </p:nvGrpSpPr>
        <p:grpSpPr>
          <a:xfrm>
            <a:off x="8142953" y="41318"/>
            <a:ext cx="3719653" cy="778297"/>
            <a:chOff x="8142953" y="41318"/>
            <a:chExt cx="3719653" cy="778297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DDA306EC-5E30-D9D7-B83F-FA3BA69890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2953" y="155543"/>
              <a:ext cx="1073711" cy="538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1E59282-773A-3BA0-3A40-1875D124AA22}"/>
                </a:ext>
              </a:extLst>
            </p:cNvPr>
            <p:cNvGrpSpPr/>
            <p:nvPr/>
          </p:nvGrpSpPr>
          <p:grpSpPr>
            <a:xfrm>
              <a:off x="10810077" y="41318"/>
              <a:ext cx="1052529" cy="778297"/>
              <a:chOff x="10863240" y="50180"/>
              <a:chExt cx="1212017" cy="928924"/>
            </a:xfrm>
          </p:grpSpPr>
          <p:pic>
            <p:nvPicPr>
              <p:cNvPr id="20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8CD96DF8-4275-AD37-5713-2A0E79AF15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996960" y="50180"/>
                <a:ext cx="717396" cy="754566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0947417-57ED-79CB-3700-A6C319E7FCF7}"/>
                  </a:ext>
                </a:extLst>
              </p:cNvPr>
              <p:cNvSpPr txBox="1"/>
              <p:nvPr/>
            </p:nvSpPr>
            <p:spPr>
              <a:xfrm>
                <a:off x="10863240" y="702105"/>
                <a:ext cx="121201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CA" sz="1200" b="1" i="0" err="1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iSMART</a:t>
                </a:r>
                <a:r>
                  <a:rPr lang="en-CA" sz="1200" b="1" i="0" dirty="0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 Lab</a:t>
                </a:r>
                <a:endParaRPr lang="en-CA" sz="1200" b="1" dirty="0">
                  <a:solidFill>
                    <a:srgbClr val="980009"/>
                  </a:solidFill>
                  <a:latin typeface="Sitka Heading"/>
                  <a:cs typeface="Times New Roman"/>
                </a:endParaRPr>
              </a:p>
            </p:txBody>
          </p:sp>
        </p:grpSp>
        <p:pic>
          <p:nvPicPr>
            <p:cNvPr id="18" name="Picture 17" descr="A red text on a white background&#10;&#10;Description automatically generated">
              <a:extLst>
                <a:ext uri="{FF2B5EF4-FFF2-40B4-BE49-F238E27FC236}">
                  <a16:creationId xmlns:a16="http://schemas.microsoft.com/office/drawing/2014/main" id="{35FED6E1-10EA-AD4E-3B45-DA6737BB9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2639" y="266199"/>
              <a:ext cx="1517438" cy="407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1970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A7592-D8B3-F413-AD60-E2A36BD87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374C8-69F1-AB9E-92E6-5FE664DBF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14" y="209666"/>
            <a:ext cx="7858257" cy="523396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latin typeface="HELVETICA"/>
                <a:cs typeface="Times New Roman"/>
              </a:rPr>
              <a:t>Application</a:t>
            </a:r>
            <a:endParaRPr lang="en-US" dirty="0">
              <a:latin typeface="HELVETICA"/>
              <a:cs typeface="HELVETICA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2B5731-417A-557A-C8F4-F053577B24C0}"/>
              </a:ext>
            </a:extLst>
          </p:cNvPr>
          <p:cNvCxnSpPr>
            <a:cxnSpLocks/>
          </p:cNvCxnSpPr>
          <p:nvPr/>
        </p:nvCxnSpPr>
        <p:spPr>
          <a:xfrm>
            <a:off x="465826" y="862642"/>
            <a:ext cx="11248846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A0A7764-EA86-63E8-7353-B8E8FCA95924}"/>
              </a:ext>
            </a:extLst>
          </p:cNvPr>
          <p:cNvGrpSpPr/>
          <p:nvPr/>
        </p:nvGrpSpPr>
        <p:grpSpPr>
          <a:xfrm>
            <a:off x="-2812" y="6477657"/>
            <a:ext cx="12194916" cy="389283"/>
            <a:chOff x="-2812" y="6477657"/>
            <a:chExt cx="12194916" cy="38928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DD1C616-6E53-5444-2FD8-09399006DFA0}"/>
                </a:ext>
              </a:extLst>
            </p:cNvPr>
            <p:cNvSpPr/>
            <p:nvPr/>
          </p:nvSpPr>
          <p:spPr>
            <a:xfrm>
              <a:off x="-2812" y="6496083"/>
              <a:ext cx="12194916" cy="365125"/>
            </a:xfrm>
            <a:prstGeom prst="rect">
              <a:avLst/>
            </a:prstGeom>
            <a:solidFill>
              <a:srgbClr val="767171"/>
            </a:solidFill>
            <a:ln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C28D88-7F7C-CB64-A9E3-3233CB873B2F}"/>
                </a:ext>
              </a:extLst>
            </p:cNvPr>
            <p:cNvSpPr/>
            <p:nvPr/>
          </p:nvSpPr>
          <p:spPr>
            <a:xfrm>
              <a:off x="11541071" y="6497608"/>
              <a:ext cx="651033" cy="363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Slide Number Placeholder 13">
              <a:extLst>
                <a:ext uri="{FF2B5EF4-FFF2-40B4-BE49-F238E27FC236}">
                  <a16:creationId xmlns:a16="http://schemas.microsoft.com/office/drawing/2014/main" id="{4F6C0E37-1BC9-D443-D79C-E0D0C6DAC46A}"/>
                </a:ext>
              </a:extLst>
            </p:cNvPr>
            <p:cNvSpPr txBox="1">
              <a:spLocks/>
            </p:cNvSpPr>
            <p:nvPr/>
          </p:nvSpPr>
          <p:spPr>
            <a:xfrm>
              <a:off x="11530956" y="6477657"/>
              <a:ext cx="483886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E5FB62D-3E43-4FF6-86F4-2C3D5ABF71F3}" type="slidenum">
                <a:rPr lang="en-CA" sz="1800" b="1" smtClean="0">
                  <a:solidFill>
                    <a:schemeClr val="tx1"/>
                  </a:solidFill>
                </a:rPr>
                <a:pPr/>
                <a:t>8</a:t>
              </a:fld>
              <a:endParaRPr lang="en-US" sz="1800" b="1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E181A71-34F0-5028-2509-3412FF9B6DC9}"/>
                </a:ext>
              </a:extLst>
            </p:cNvPr>
            <p:cNvSpPr txBox="1"/>
            <p:nvPr/>
          </p:nvSpPr>
          <p:spPr>
            <a:xfrm>
              <a:off x="93307" y="6497608"/>
              <a:ext cx="3088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iSMART</a:t>
              </a:r>
              <a:r>
                <a:rPr lang="en-US" b="1" dirty="0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 Lab – AAAI 24</a:t>
              </a:r>
              <a:endParaRPr lang="en-CA" dirty="0">
                <a:solidFill>
                  <a:schemeClr val="bg1"/>
                </a:solidFill>
                <a:ea typeface="Tahoma" panose="020B060403050404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33E6D03-EA60-E3F6-9004-E957025557DA}"/>
              </a:ext>
            </a:extLst>
          </p:cNvPr>
          <p:cNvGrpSpPr/>
          <p:nvPr/>
        </p:nvGrpSpPr>
        <p:grpSpPr>
          <a:xfrm>
            <a:off x="9608706" y="1240139"/>
            <a:ext cx="2018804" cy="1999012"/>
            <a:chOff x="9601857" y="1357330"/>
            <a:chExt cx="2018804" cy="199901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9CDD0C5-5A2E-415D-F53E-6B1E91F13D62}"/>
                </a:ext>
              </a:extLst>
            </p:cNvPr>
            <p:cNvSpPr/>
            <p:nvPr/>
          </p:nvSpPr>
          <p:spPr>
            <a:xfrm>
              <a:off x="9601857" y="1357330"/>
              <a:ext cx="2018804" cy="199901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TextBox 51">
              <a:extLst>
                <a:ext uri="{FF2B5EF4-FFF2-40B4-BE49-F238E27FC236}">
                  <a16:creationId xmlns:a16="http://schemas.microsoft.com/office/drawing/2014/main" id="{04312911-3056-E9F6-FEEB-055EFB65F1D3}"/>
                </a:ext>
              </a:extLst>
            </p:cNvPr>
            <p:cNvSpPr txBox="1"/>
            <p:nvPr/>
          </p:nvSpPr>
          <p:spPr>
            <a:xfrm>
              <a:off x="10128330" y="1413738"/>
              <a:ext cx="969818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b="1" dirty="0">
                  <a:cs typeface="Calibri"/>
                </a:rPr>
                <a:t>Finance</a:t>
              </a:r>
              <a:endParaRPr lang="en-US" dirty="0"/>
            </a:p>
          </p:txBody>
        </p:sp>
        <p:sp>
          <p:nvSpPr>
            <p:cNvPr id="63" name="TextBox 52">
              <a:extLst>
                <a:ext uri="{FF2B5EF4-FFF2-40B4-BE49-F238E27FC236}">
                  <a16:creationId xmlns:a16="http://schemas.microsoft.com/office/drawing/2014/main" id="{26D4F86C-DFEC-DA0B-9EA0-C629908B8D66}"/>
                </a:ext>
              </a:extLst>
            </p:cNvPr>
            <p:cNvSpPr txBox="1"/>
            <p:nvPr/>
          </p:nvSpPr>
          <p:spPr>
            <a:xfrm>
              <a:off x="9673110" y="2551790"/>
              <a:ext cx="1870362" cy="738664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>
                  <a:cs typeface="Calibri"/>
                </a:rPr>
                <a:t>Detect </a:t>
              </a:r>
              <a:r>
                <a:rPr lang="en-US" sz="1400" dirty="0">
                  <a:ea typeface="+mn-lt"/>
                  <a:cs typeface="+mn-lt"/>
                </a:rPr>
                <a:t>fraudulent transactions/Identify cyber intrusions</a:t>
              </a:r>
              <a:endParaRPr lang="en-US" dirty="0">
                <a:ea typeface="+mn-lt"/>
                <a:cs typeface="+mn-lt"/>
              </a:endParaRPr>
            </a:p>
          </p:txBody>
        </p:sp>
        <p:pic>
          <p:nvPicPr>
            <p:cNvPr id="64" name="Picture 63" descr="Icon&#10;&#10;Description automatically generated">
              <a:extLst>
                <a:ext uri="{FF2B5EF4-FFF2-40B4-BE49-F238E27FC236}">
                  <a16:creationId xmlns:a16="http://schemas.microsoft.com/office/drawing/2014/main" id="{091FE3C6-6F0C-5F51-A8DC-382DBE232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21354" y="1783853"/>
              <a:ext cx="773877" cy="773877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64AAFD4-3E60-B6C0-E4B2-2CE2F1680AC6}"/>
              </a:ext>
            </a:extLst>
          </p:cNvPr>
          <p:cNvGrpSpPr/>
          <p:nvPr/>
        </p:nvGrpSpPr>
        <p:grpSpPr>
          <a:xfrm>
            <a:off x="5079909" y="1240139"/>
            <a:ext cx="2018804" cy="1999012"/>
            <a:chOff x="5099954" y="1357330"/>
            <a:chExt cx="2018804" cy="1999012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E45FFD0-AF66-4CC0-7BD0-F6F32CB8EA94}"/>
                </a:ext>
              </a:extLst>
            </p:cNvPr>
            <p:cNvSpPr/>
            <p:nvPr/>
          </p:nvSpPr>
          <p:spPr>
            <a:xfrm>
              <a:off x="5099954" y="1357330"/>
              <a:ext cx="2018804" cy="199901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8" name="TextBox 47">
              <a:extLst>
                <a:ext uri="{FF2B5EF4-FFF2-40B4-BE49-F238E27FC236}">
                  <a16:creationId xmlns:a16="http://schemas.microsoft.com/office/drawing/2014/main" id="{C3EE69AB-855B-A8F0-5C08-C442ED0C2C9E}"/>
                </a:ext>
              </a:extLst>
            </p:cNvPr>
            <p:cNvSpPr txBox="1"/>
            <p:nvPr/>
          </p:nvSpPr>
          <p:spPr>
            <a:xfrm>
              <a:off x="5487882" y="1423634"/>
              <a:ext cx="1246908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b="1" dirty="0">
                  <a:cs typeface="Calibri"/>
                </a:rPr>
                <a:t>Healthcare</a:t>
              </a:r>
              <a:endParaRPr lang="en-US" dirty="0"/>
            </a:p>
          </p:txBody>
        </p:sp>
        <p:sp>
          <p:nvSpPr>
            <p:cNvPr id="59" name="TextBox 48">
              <a:extLst>
                <a:ext uri="{FF2B5EF4-FFF2-40B4-BE49-F238E27FC236}">
                  <a16:creationId xmlns:a16="http://schemas.microsoft.com/office/drawing/2014/main" id="{799D7BB4-6629-E7DE-B9B5-99F531B6D174}"/>
                </a:ext>
              </a:extLst>
            </p:cNvPr>
            <p:cNvSpPr txBox="1"/>
            <p:nvPr/>
          </p:nvSpPr>
          <p:spPr>
            <a:xfrm>
              <a:off x="5171207" y="2551790"/>
              <a:ext cx="1870362" cy="738664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>
                  <a:ea typeface="+mn-lt"/>
                  <a:cs typeface="+mn-lt"/>
                </a:rPr>
                <a:t>Detect events from RFID, mobiles and wearable devices</a:t>
              </a:r>
              <a:endParaRPr lang="en-US" sz="1400" dirty="0">
                <a:cs typeface="Calibri"/>
              </a:endParaRPr>
            </a:p>
          </p:txBody>
        </p:sp>
        <p:pic>
          <p:nvPicPr>
            <p:cNvPr id="60" name="Picture 59" descr="Icon&#10;&#10;Description automatically generated">
              <a:extLst>
                <a:ext uri="{FF2B5EF4-FFF2-40B4-BE49-F238E27FC236}">
                  <a16:creationId xmlns:a16="http://schemas.microsoft.com/office/drawing/2014/main" id="{B41A39A5-0442-8698-BB48-E25F16BEC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9451" y="1815594"/>
              <a:ext cx="773877" cy="71039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CBF4BC-3604-B479-7F55-E07319D7AB6B}"/>
              </a:ext>
            </a:extLst>
          </p:cNvPr>
          <p:cNvGrpSpPr/>
          <p:nvPr/>
        </p:nvGrpSpPr>
        <p:grpSpPr>
          <a:xfrm>
            <a:off x="9604931" y="3615786"/>
            <a:ext cx="2018804" cy="1999012"/>
            <a:chOff x="9580153" y="3679189"/>
            <a:chExt cx="2018804" cy="199901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D1B3EC0-A4E3-A0B4-F536-AD4BE2AF977D}"/>
                </a:ext>
              </a:extLst>
            </p:cNvPr>
            <p:cNvSpPr/>
            <p:nvPr/>
          </p:nvSpPr>
          <p:spPr>
            <a:xfrm>
              <a:off x="9580153" y="3679189"/>
              <a:ext cx="2018804" cy="199901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TextBox 43">
              <a:extLst>
                <a:ext uri="{FF2B5EF4-FFF2-40B4-BE49-F238E27FC236}">
                  <a16:creationId xmlns:a16="http://schemas.microsoft.com/office/drawing/2014/main" id="{B59DDF06-06C6-4039-523A-EB3EF02AA8CF}"/>
                </a:ext>
              </a:extLst>
            </p:cNvPr>
            <p:cNvSpPr txBox="1"/>
            <p:nvPr/>
          </p:nvSpPr>
          <p:spPr>
            <a:xfrm>
              <a:off x="9921975" y="3781352"/>
              <a:ext cx="1464622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cs typeface="Calibri"/>
                </a:rPr>
                <a:t>Smart Homes</a:t>
              </a:r>
              <a:endParaRPr lang="en-US" dirty="0"/>
            </a:p>
          </p:txBody>
        </p:sp>
        <p:sp>
          <p:nvSpPr>
            <p:cNvPr id="54" name="TextBox 44">
              <a:extLst>
                <a:ext uri="{FF2B5EF4-FFF2-40B4-BE49-F238E27FC236}">
                  <a16:creationId xmlns:a16="http://schemas.microsoft.com/office/drawing/2014/main" id="{AD706FB6-9D53-9FF5-3190-F8ABD6E8A5F4}"/>
                </a:ext>
              </a:extLst>
            </p:cNvPr>
            <p:cNvSpPr txBox="1"/>
            <p:nvPr/>
          </p:nvSpPr>
          <p:spPr>
            <a:xfrm>
              <a:off x="9651406" y="4873649"/>
              <a:ext cx="1870362" cy="738664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>
                  <a:cs typeface="Calibri"/>
                </a:rPr>
                <a:t>Detect energy leakage, detect fatal health conditions and threats</a:t>
              </a: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F108B48C-C5A2-255E-256B-0E8FF827D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99650" y="4175240"/>
              <a:ext cx="773877" cy="63482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70D88AB-E9B8-0753-CA90-A11AB45C1730}"/>
              </a:ext>
            </a:extLst>
          </p:cNvPr>
          <p:cNvGrpSpPr/>
          <p:nvPr/>
        </p:nvGrpSpPr>
        <p:grpSpPr>
          <a:xfrm>
            <a:off x="7357340" y="1240139"/>
            <a:ext cx="2018804" cy="1999012"/>
            <a:chOff x="7350491" y="1357330"/>
            <a:chExt cx="2018804" cy="1999012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57DDC8D-6824-8B98-40A9-0B39A228CE8B}"/>
                </a:ext>
              </a:extLst>
            </p:cNvPr>
            <p:cNvSpPr/>
            <p:nvPr/>
          </p:nvSpPr>
          <p:spPr>
            <a:xfrm>
              <a:off x="7350491" y="1357330"/>
              <a:ext cx="2018804" cy="199901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TextBox 39">
              <a:extLst>
                <a:ext uri="{FF2B5EF4-FFF2-40B4-BE49-F238E27FC236}">
                  <a16:creationId xmlns:a16="http://schemas.microsoft.com/office/drawing/2014/main" id="{F1D07872-3431-C5D7-ED5D-B4BFB7016D13}"/>
                </a:ext>
              </a:extLst>
            </p:cNvPr>
            <p:cNvSpPr txBox="1"/>
            <p:nvPr/>
          </p:nvSpPr>
          <p:spPr>
            <a:xfrm>
              <a:off x="7560289" y="1433530"/>
              <a:ext cx="1593271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cs typeface="Calibri"/>
                </a:rPr>
                <a:t>Manufacturing</a:t>
              </a:r>
              <a:endParaRPr lang="en-US" dirty="0"/>
            </a:p>
          </p:txBody>
        </p:sp>
        <p:sp>
          <p:nvSpPr>
            <p:cNvPr id="50" name="TextBox 40">
              <a:extLst>
                <a:ext uri="{FF2B5EF4-FFF2-40B4-BE49-F238E27FC236}">
                  <a16:creationId xmlns:a16="http://schemas.microsoft.com/office/drawing/2014/main" id="{D8B867A1-D62D-1E5E-114B-FABABF66EC32}"/>
                </a:ext>
              </a:extLst>
            </p:cNvPr>
            <p:cNvSpPr txBox="1"/>
            <p:nvPr/>
          </p:nvSpPr>
          <p:spPr>
            <a:xfrm>
              <a:off x="7421744" y="2551790"/>
              <a:ext cx="1870362" cy="738664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>
                  <a:cs typeface="Calibri"/>
                </a:rPr>
                <a:t>Detecting abnormal machine behavior to prevent costs</a:t>
              </a:r>
            </a:p>
          </p:txBody>
        </p:sp>
        <p:pic>
          <p:nvPicPr>
            <p:cNvPr id="51" name="Picture 50" descr="Icon&#10;&#10;Description automatically generated">
              <a:extLst>
                <a:ext uri="{FF2B5EF4-FFF2-40B4-BE49-F238E27FC236}">
                  <a16:creationId xmlns:a16="http://schemas.microsoft.com/office/drawing/2014/main" id="{4DBFBC33-098E-CEC7-8DD0-8E27BB383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39516" y="1853381"/>
              <a:ext cx="634820" cy="63482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A282A01-5B8F-BCA0-C35E-EC6717779FAA}"/>
              </a:ext>
            </a:extLst>
          </p:cNvPr>
          <p:cNvGrpSpPr/>
          <p:nvPr/>
        </p:nvGrpSpPr>
        <p:grpSpPr>
          <a:xfrm>
            <a:off x="590879" y="1240139"/>
            <a:ext cx="2018804" cy="1999012"/>
            <a:chOff x="584030" y="1357330"/>
            <a:chExt cx="2018804" cy="1999012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627B5E8-4811-3C8D-F2D9-D98386496D1C}"/>
                </a:ext>
              </a:extLst>
            </p:cNvPr>
            <p:cNvSpPr/>
            <p:nvPr/>
          </p:nvSpPr>
          <p:spPr>
            <a:xfrm>
              <a:off x="584030" y="1357330"/>
              <a:ext cx="2018804" cy="199901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" name="TextBox 35">
              <a:extLst>
                <a:ext uri="{FF2B5EF4-FFF2-40B4-BE49-F238E27FC236}">
                  <a16:creationId xmlns:a16="http://schemas.microsoft.com/office/drawing/2014/main" id="{0AE11181-EF03-6238-2FE6-6D168C51EFC3}"/>
                </a:ext>
              </a:extLst>
            </p:cNvPr>
            <p:cNvSpPr txBox="1"/>
            <p:nvPr/>
          </p:nvSpPr>
          <p:spPr>
            <a:xfrm>
              <a:off x="1110504" y="1423634"/>
              <a:ext cx="969817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cs typeface="Calibri"/>
                </a:rPr>
                <a:t>Vehicles</a:t>
              </a:r>
              <a:endParaRPr lang="en-US" dirty="0"/>
            </a:p>
          </p:txBody>
        </p:sp>
        <p:sp>
          <p:nvSpPr>
            <p:cNvPr id="46" name="TextBox 36">
              <a:extLst>
                <a:ext uri="{FF2B5EF4-FFF2-40B4-BE49-F238E27FC236}">
                  <a16:creationId xmlns:a16="http://schemas.microsoft.com/office/drawing/2014/main" id="{F874B04D-04F1-0885-4FB7-08C9E53F4A8E}"/>
                </a:ext>
              </a:extLst>
            </p:cNvPr>
            <p:cNvSpPr txBox="1"/>
            <p:nvPr/>
          </p:nvSpPr>
          <p:spPr>
            <a:xfrm>
              <a:off x="615699" y="2551790"/>
              <a:ext cx="1949530" cy="738664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>
                  <a:cs typeface="Calibri"/>
                </a:rPr>
                <a:t>Predictive maintenance, detect battery charging issues in EV</a:t>
              </a:r>
            </a:p>
          </p:txBody>
        </p:sp>
        <p:pic>
          <p:nvPicPr>
            <p:cNvPr id="47" name="Picture 46" descr="Icon&#10;&#10;Description automatically generated">
              <a:extLst>
                <a:ext uri="{FF2B5EF4-FFF2-40B4-BE49-F238E27FC236}">
                  <a16:creationId xmlns:a16="http://schemas.microsoft.com/office/drawing/2014/main" id="{C589A3B5-9C47-2973-10FE-4CFEA130B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73055" y="1853381"/>
              <a:ext cx="634820" cy="63482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CB6B84-FCD9-CDA8-C649-3B0EDEEAE0FF}"/>
              </a:ext>
            </a:extLst>
          </p:cNvPr>
          <p:cNvGrpSpPr/>
          <p:nvPr/>
        </p:nvGrpSpPr>
        <p:grpSpPr>
          <a:xfrm>
            <a:off x="2818121" y="3621800"/>
            <a:ext cx="2018804" cy="1999012"/>
            <a:chOff x="2811272" y="3738991"/>
            <a:chExt cx="2018804" cy="1999012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85755D9-40ED-67BE-509E-DC28AE8F2C45}"/>
                </a:ext>
              </a:extLst>
            </p:cNvPr>
            <p:cNvSpPr/>
            <p:nvPr/>
          </p:nvSpPr>
          <p:spPr>
            <a:xfrm>
              <a:off x="2811272" y="3738991"/>
              <a:ext cx="2018804" cy="199901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TextBox 26">
              <a:extLst>
                <a:ext uri="{FF2B5EF4-FFF2-40B4-BE49-F238E27FC236}">
                  <a16:creationId xmlns:a16="http://schemas.microsoft.com/office/drawing/2014/main" id="{836FCF41-51E5-4CC9-C805-EA8B1D41BE2A}"/>
                </a:ext>
              </a:extLst>
            </p:cNvPr>
            <p:cNvSpPr txBox="1"/>
            <p:nvPr/>
          </p:nvSpPr>
          <p:spPr>
            <a:xfrm>
              <a:off x="3337745" y="3815191"/>
              <a:ext cx="969818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b="1" dirty="0">
                  <a:cs typeface="Calibri"/>
                </a:rPr>
                <a:t>Telecom</a:t>
              </a:r>
              <a:endParaRPr lang="en-US" b="1">
                <a:cs typeface="Calibri"/>
              </a:endParaRPr>
            </a:p>
          </p:txBody>
        </p:sp>
        <p:sp>
          <p:nvSpPr>
            <p:cNvPr id="42" name="TextBox 27">
              <a:extLst>
                <a:ext uri="{FF2B5EF4-FFF2-40B4-BE49-F238E27FC236}">
                  <a16:creationId xmlns:a16="http://schemas.microsoft.com/office/drawing/2014/main" id="{3E79A564-5CE6-246C-D6E8-FB57F335288E}"/>
                </a:ext>
              </a:extLst>
            </p:cNvPr>
            <p:cNvSpPr txBox="1"/>
            <p:nvPr/>
          </p:nvSpPr>
          <p:spPr>
            <a:xfrm>
              <a:off x="2882525" y="4913659"/>
              <a:ext cx="1870362" cy="738664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>
                  <a:latin typeface="Calibri"/>
                  <a:cs typeface="Calibri"/>
                </a:rPr>
                <a:t>Detect roaming abuse, revenue fraud, service disruption</a:t>
              </a:r>
              <a:endParaRPr lang="en-US">
                <a:latin typeface="Calibri"/>
                <a:cs typeface="Times New Roman"/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C25DF58-4625-DD33-D692-724C18418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30769" y="4160566"/>
              <a:ext cx="773877" cy="783773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A9004A5-C07B-CCFB-5C5B-DCD2DF09EDA6}"/>
              </a:ext>
            </a:extLst>
          </p:cNvPr>
          <p:cNvGrpSpPr/>
          <p:nvPr/>
        </p:nvGrpSpPr>
        <p:grpSpPr>
          <a:xfrm>
            <a:off x="7343527" y="3612729"/>
            <a:ext cx="2018804" cy="1999012"/>
            <a:chOff x="7336678" y="3729920"/>
            <a:chExt cx="2018804" cy="199901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371AEAE-E60B-0B99-68BD-20E1B7F5F7B7}"/>
                </a:ext>
              </a:extLst>
            </p:cNvPr>
            <p:cNvSpPr/>
            <p:nvPr/>
          </p:nvSpPr>
          <p:spPr>
            <a:xfrm>
              <a:off x="7336678" y="3729920"/>
              <a:ext cx="2018804" cy="199901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TextBox 22">
              <a:extLst>
                <a:ext uri="{FF2B5EF4-FFF2-40B4-BE49-F238E27FC236}">
                  <a16:creationId xmlns:a16="http://schemas.microsoft.com/office/drawing/2014/main" id="{715B8275-03F1-F905-1EA3-A261BD85333E}"/>
                </a:ext>
              </a:extLst>
            </p:cNvPr>
            <p:cNvSpPr txBox="1"/>
            <p:nvPr/>
          </p:nvSpPr>
          <p:spPr>
            <a:xfrm>
              <a:off x="7635541" y="3766536"/>
              <a:ext cx="1415141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cs typeface="Calibri"/>
                </a:rPr>
                <a:t>Social Media</a:t>
              </a:r>
              <a:endParaRPr lang="en-US" dirty="0"/>
            </a:p>
          </p:txBody>
        </p:sp>
        <p:sp>
          <p:nvSpPr>
            <p:cNvPr id="38" name="TextBox 23">
              <a:extLst>
                <a:ext uri="{FF2B5EF4-FFF2-40B4-BE49-F238E27FC236}">
                  <a16:creationId xmlns:a16="http://schemas.microsoft.com/office/drawing/2014/main" id="{8B88B82B-CA44-0678-74BB-9196FBD4E937}"/>
                </a:ext>
              </a:extLst>
            </p:cNvPr>
            <p:cNvSpPr txBox="1"/>
            <p:nvPr/>
          </p:nvSpPr>
          <p:spPr>
            <a:xfrm>
              <a:off x="7368347" y="4924380"/>
              <a:ext cx="1949530" cy="738664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>
                  <a:cs typeface="Calibri"/>
                </a:rPr>
                <a:t>Detect compromised accounts, bots that generate fake news</a:t>
              </a:r>
              <a:endParaRPr lang="en-US" dirty="0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629AF7-1FAD-CF2D-B63F-565142BD5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25703" y="4225971"/>
              <a:ext cx="634820" cy="63482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F5CE221-8878-AB20-18D2-FA69EEDDAAE5}"/>
              </a:ext>
            </a:extLst>
          </p:cNvPr>
          <p:cNvGrpSpPr/>
          <p:nvPr/>
        </p:nvGrpSpPr>
        <p:grpSpPr>
          <a:xfrm>
            <a:off x="564490" y="3612729"/>
            <a:ext cx="2018804" cy="1999012"/>
            <a:chOff x="557641" y="3729920"/>
            <a:chExt cx="2018804" cy="199901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A4D53C0-0FE7-F4BB-C8AA-AFD2928FA02B}"/>
                </a:ext>
              </a:extLst>
            </p:cNvPr>
            <p:cNvSpPr/>
            <p:nvPr/>
          </p:nvSpPr>
          <p:spPr>
            <a:xfrm>
              <a:off x="557641" y="3729920"/>
              <a:ext cx="2018804" cy="199901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TextBox 18">
              <a:extLst>
                <a:ext uri="{FF2B5EF4-FFF2-40B4-BE49-F238E27FC236}">
                  <a16:creationId xmlns:a16="http://schemas.microsoft.com/office/drawing/2014/main" id="{B68C2DE4-4E29-2F53-0F06-8AC50F0BF4EA}"/>
                </a:ext>
              </a:extLst>
            </p:cNvPr>
            <p:cNvSpPr txBox="1"/>
            <p:nvPr/>
          </p:nvSpPr>
          <p:spPr>
            <a:xfrm>
              <a:off x="838299" y="3766536"/>
              <a:ext cx="1590591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cs typeface="Calibri"/>
                </a:rPr>
                <a:t>Cybersecurity</a:t>
              </a:r>
              <a:endParaRPr lang="en-US" dirty="0"/>
            </a:p>
          </p:txBody>
        </p:sp>
        <p:sp>
          <p:nvSpPr>
            <p:cNvPr id="34" name="TextBox 19">
              <a:extLst>
                <a:ext uri="{FF2B5EF4-FFF2-40B4-BE49-F238E27FC236}">
                  <a16:creationId xmlns:a16="http://schemas.microsoft.com/office/drawing/2014/main" id="{E8D19400-25B5-338A-9E4F-CDF5A5371D1D}"/>
                </a:ext>
              </a:extLst>
            </p:cNvPr>
            <p:cNvSpPr txBox="1"/>
            <p:nvPr/>
          </p:nvSpPr>
          <p:spPr>
            <a:xfrm>
              <a:off x="589310" y="4924380"/>
              <a:ext cx="1949530" cy="738664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>
                  <a:cs typeface="Calibri"/>
                </a:rPr>
                <a:t>Detecting intrusion into networks, prevent theft of source code</a:t>
              </a:r>
              <a:endParaRPr lang="en-US" dirty="0"/>
            </a:p>
          </p:txBody>
        </p:sp>
        <p:pic>
          <p:nvPicPr>
            <p:cNvPr id="35" name="Picture 34" descr="Icon&#10;&#10;Description automatically generated">
              <a:extLst>
                <a:ext uri="{FF2B5EF4-FFF2-40B4-BE49-F238E27FC236}">
                  <a16:creationId xmlns:a16="http://schemas.microsoft.com/office/drawing/2014/main" id="{1E82CB89-D94C-7717-C7FB-F292324D1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46666" y="4225971"/>
              <a:ext cx="634820" cy="63482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1039E65-AE21-7889-6544-5B430DD91C88}"/>
              </a:ext>
            </a:extLst>
          </p:cNvPr>
          <p:cNvGrpSpPr/>
          <p:nvPr/>
        </p:nvGrpSpPr>
        <p:grpSpPr>
          <a:xfrm>
            <a:off x="2819948" y="1237189"/>
            <a:ext cx="2018804" cy="1999012"/>
            <a:chOff x="2804134" y="1345415"/>
            <a:chExt cx="2018804" cy="199901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E3906AD-E2AD-E88D-DF1F-DDC0AD5DCB86}"/>
                </a:ext>
              </a:extLst>
            </p:cNvPr>
            <p:cNvSpPr/>
            <p:nvPr/>
          </p:nvSpPr>
          <p:spPr>
            <a:xfrm>
              <a:off x="2804134" y="1345415"/>
              <a:ext cx="2018804" cy="199901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TextBox 14">
              <a:extLst>
                <a:ext uri="{FF2B5EF4-FFF2-40B4-BE49-F238E27FC236}">
                  <a16:creationId xmlns:a16="http://schemas.microsoft.com/office/drawing/2014/main" id="{8C1DBF6A-191C-DD29-1D5C-2155B18D9E96}"/>
                </a:ext>
              </a:extLst>
            </p:cNvPr>
            <p:cNvSpPr txBox="1"/>
            <p:nvPr/>
          </p:nvSpPr>
          <p:spPr>
            <a:xfrm>
              <a:off x="3433842" y="1409983"/>
              <a:ext cx="865146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cs typeface="Calibri"/>
                </a:rPr>
                <a:t>Video</a:t>
              </a:r>
              <a:endParaRPr lang="en-US" dirty="0"/>
            </a:p>
          </p:txBody>
        </p:sp>
        <p:sp>
          <p:nvSpPr>
            <p:cNvPr id="30" name="TextBox 15">
              <a:extLst>
                <a:ext uri="{FF2B5EF4-FFF2-40B4-BE49-F238E27FC236}">
                  <a16:creationId xmlns:a16="http://schemas.microsoft.com/office/drawing/2014/main" id="{0199B924-9363-570E-1BE5-1C0F4E4B9DFB}"/>
                </a:ext>
              </a:extLst>
            </p:cNvPr>
            <p:cNvSpPr txBox="1"/>
            <p:nvPr/>
          </p:nvSpPr>
          <p:spPr>
            <a:xfrm>
              <a:off x="2835803" y="2539875"/>
              <a:ext cx="1949530" cy="738664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>
                  <a:cs typeface="Calibri"/>
                </a:rPr>
                <a:t>Detecting abnormal/rare activities or events</a:t>
              </a:r>
            </a:p>
          </p:txBody>
        </p:sp>
        <p:pic>
          <p:nvPicPr>
            <p:cNvPr id="31" name="Picture 30" descr="Icon&#10;&#10;Description automatically generated">
              <a:extLst>
                <a:ext uri="{FF2B5EF4-FFF2-40B4-BE49-F238E27FC236}">
                  <a16:creationId xmlns:a16="http://schemas.microsoft.com/office/drawing/2014/main" id="{062285F3-4334-AEAB-4B13-0063C5059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493159" y="1841466"/>
              <a:ext cx="634820" cy="63482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E078F2-E1F9-8877-1CA4-514846729E51}"/>
              </a:ext>
            </a:extLst>
          </p:cNvPr>
          <p:cNvGrpSpPr/>
          <p:nvPr/>
        </p:nvGrpSpPr>
        <p:grpSpPr>
          <a:xfrm>
            <a:off x="5080824" y="3612729"/>
            <a:ext cx="2018804" cy="1999012"/>
            <a:chOff x="5073975" y="3729920"/>
            <a:chExt cx="2018804" cy="199901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D266A73-EF40-10F9-3765-C43615B75CA6}"/>
                </a:ext>
              </a:extLst>
            </p:cNvPr>
            <p:cNvSpPr/>
            <p:nvPr/>
          </p:nvSpPr>
          <p:spPr>
            <a:xfrm>
              <a:off x="5073975" y="3729920"/>
              <a:ext cx="2018804" cy="199901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TextBox 10">
              <a:extLst>
                <a:ext uri="{FF2B5EF4-FFF2-40B4-BE49-F238E27FC236}">
                  <a16:creationId xmlns:a16="http://schemas.microsoft.com/office/drawing/2014/main" id="{15BC1DE8-4B6C-1032-6A33-B55AD39F519F}"/>
                </a:ext>
              </a:extLst>
            </p:cNvPr>
            <p:cNvSpPr txBox="1"/>
            <p:nvPr/>
          </p:nvSpPr>
          <p:spPr>
            <a:xfrm>
              <a:off x="5471799" y="3796224"/>
              <a:ext cx="1227116" cy="379228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cs typeface="Calibri"/>
                </a:rPr>
                <a:t>Astronomy</a:t>
              </a:r>
              <a:endParaRPr lang="en-US" dirty="0"/>
            </a:p>
          </p:txBody>
        </p:sp>
        <p:sp>
          <p:nvSpPr>
            <p:cNvPr id="26" name="TextBox 11">
              <a:extLst>
                <a:ext uri="{FF2B5EF4-FFF2-40B4-BE49-F238E27FC236}">
                  <a16:creationId xmlns:a16="http://schemas.microsoft.com/office/drawing/2014/main" id="{A9C0140F-290F-3330-A3C0-F8BAFDA9FD55}"/>
                </a:ext>
              </a:extLst>
            </p:cNvPr>
            <p:cNvSpPr txBox="1"/>
            <p:nvPr/>
          </p:nvSpPr>
          <p:spPr>
            <a:xfrm>
              <a:off x="5145228" y="4924380"/>
              <a:ext cx="1870362" cy="738664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>
                  <a:cs typeface="Calibri"/>
                </a:rPr>
                <a:t>Detect abnormal astronomical events and cosmic explosions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D8BBDA2-082E-5052-F301-F62695525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763000" y="4225971"/>
              <a:ext cx="634820" cy="63482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91D6763-CDE5-B932-7718-9BF5054F73F0}"/>
              </a:ext>
            </a:extLst>
          </p:cNvPr>
          <p:cNvGrpSpPr/>
          <p:nvPr/>
        </p:nvGrpSpPr>
        <p:grpSpPr>
          <a:xfrm>
            <a:off x="8142953" y="41318"/>
            <a:ext cx="3719653" cy="778297"/>
            <a:chOff x="8142953" y="41318"/>
            <a:chExt cx="3719653" cy="778297"/>
          </a:xfrm>
        </p:grpSpPr>
        <p:pic>
          <p:nvPicPr>
            <p:cNvPr id="65" name="Picture 2">
              <a:extLst>
                <a:ext uri="{FF2B5EF4-FFF2-40B4-BE49-F238E27FC236}">
                  <a16:creationId xmlns:a16="http://schemas.microsoft.com/office/drawing/2014/main" id="{BEC6FFF8-9981-D379-9F03-42A9FD5965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2953" y="155543"/>
              <a:ext cx="1073711" cy="538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FE460F3-70F4-AF95-7E95-31C72964E92B}"/>
                </a:ext>
              </a:extLst>
            </p:cNvPr>
            <p:cNvGrpSpPr/>
            <p:nvPr/>
          </p:nvGrpSpPr>
          <p:grpSpPr>
            <a:xfrm>
              <a:off x="10810077" y="41318"/>
              <a:ext cx="1052529" cy="778297"/>
              <a:chOff x="10863240" y="50180"/>
              <a:chExt cx="1212017" cy="928924"/>
            </a:xfrm>
          </p:grpSpPr>
          <p:pic>
            <p:nvPicPr>
              <p:cNvPr id="68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C1D874AA-208E-4490-8C2A-7A27E60FC8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996960" y="50180"/>
                <a:ext cx="717396" cy="754566"/>
              </a:xfrm>
              <a:prstGeom prst="rect">
                <a:avLst/>
              </a:prstGeom>
            </p:spPr>
          </p:pic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AC2C7FA-EEB3-4B86-BD22-6283AE824066}"/>
                  </a:ext>
                </a:extLst>
              </p:cNvPr>
              <p:cNvSpPr txBox="1"/>
              <p:nvPr/>
            </p:nvSpPr>
            <p:spPr>
              <a:xfrm>
                <a:off x="10863240" y="702105"/>
                <a:ext cx="121201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CA" sz="1200" b="1" i="0" err="1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iSMART</a:t>
                </a:r>
                <a:r>
                  <a:rPr lang="en-CA" sz="1200" b="1" i="0" dirty="0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 Lab</a:t>
                </a:r>
                <a:endParaRPr lang="en-CA" sz="1200" b="1" dirty="0">
                  <a:solidFill>
                    <a:srgbClr val="980009"/>
                  </a:solidFill>
                  <a:latin typeface="Sitka Heading"/>
                  <a:cs typeface="Times New Roman"/>
                </a:endParaRPr>
              </a:p>
            </p:txBody>
          </p:sp>
        </p:grpSp>
        <p:pic>
          <p:nvPicPr>
            <p:cNvPr id="67" name="Picture 66" descr="A red text on a white background&#10;&#10;Description automatically generated">
              <a:extLst>
                <a:ext uri="{FF2B5EF4-FFF2-40B4-BE49-F238E27FC236}">
                  <a16:creationId xmlns:a16="http://schemas.microsoft.com/office/drawing/2014/main" id="{91508B00-3A94-C676-8AEE-CB3F00D2D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2639" y="266199"/>
              <a:ext cx="1517438" cy="407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7888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0E48B-ED2B-E3F8-FFF1-DE3B600EE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9F3A64B-1DCA-BECF-C890-800032895EF1}"/>
              </a:ext>
            </a:extLst>
          </p:cNvPr>
          <p:cNvSpPr txBox="1"/>
          <p:nvPr/>
        </p:nvSpPr>
        <p:spPr>
          <a:xfrm>
            <a:off x="490215" y="1539450"/>
            <a:ext cx="11224457" cy="38843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1" algn="just">
              <a:lnSpc>
                <a:spcPct val="200000"/>
              </a:lnSpc>
            </a:pPr>
            <a:r>
              <a:rPr lang="en-US" dirty="0">
                <a:solidFill>
                  <a:srgbClr val="000000"/>
                </a:solidFill>
                <a:latin typeface="HELVETICA"/>
                <a:ea typeface="Roboto"/>
                <a:cs typeface="Times New Roman"/>
              </a:rPr>
              <a:t>- (One-Class) SVM</a:t>
            </a:r>
          </a:p>
          <a:p>
            <a:pPr lvl="1" algn="just">
              <a:lnSpc>
                <a:spcPct val="200000"/>
              </a:lnSpc>
            </a:pPr>
            <a:r>
              <a:rPr lang="en-US" dirty="0">
                <a:solidFill>
                  <a:srgbClr val="000000"/>
                </a:solidFill>
                <a:latin typeface="HELVETICA"/>
                <a:ea typeface="Roboto"/>
                <a:cs typeface="Times New Roman"/>
              </a:rPr>
              <a:t>- Random Forest</a:t>
            </a:r>
          </a:p>
          <a:p>
            <a:pPr lvl="1" algn="just">
              <a:lnSpc>
                <a:spcPct val="200000"/>
              </a:lnSpc>
            </a:pPr>
            <a:r>
              <a:rPr lang="en-US" dirty="0">
                <a:solidFill>
                  <a:srgbClr val="000000"/>
                </a:solidFill>
                <a:latin typeface="HELVETICA"/>
                <a:ea typeface="Roboto"/>
                <a:cs typeface="Times New Roman"/>
              </a:rPr>
              <a:t>- Isolation Forest</a:t>
            </a:r>
          </a:p>
          <a:p>
            <a:pPr lvl="1" algn="just">
              <a:lnSpc>
                <a:spcPct val="200000"/>
              </a:lnSpc>
            </a:pPr>
            <a:r>
              <a:rPr lang="en-US" dirty="0">
                <a:solidFill>
                  <a:srgbClr val="000000"/>
                </a:solidFill>
                <a:latin typeface="HELVETICA"/>
                <a:ea typeface="Roboto"/>
                <a:cs typeface="Times New Roman"/>
              </a:rPr>
              <a:t>- DBSCAN</a:t>
            </a:r>
          </a:p>
          <a:p>
            <a:pPr lvl="1" algn="just">
              <a:lnSpc>
                <a:spcPct val="200000"/>
              </a:lnSpc>
            </a:pPr>
            <a:r>
              <a:rPr lang="en-US" dirty="0">
                <a:solidFill>
                  <a:srgbClr val="000000"/>
                </a:solidFill>
                <a:latin typeface="HELVETICA"/>
                <a:ea typeface="Roboto"/>
                <a:cs typeface="Times New Roman"/>
              </a:rPr>
              <a:t>- GMM</a:t>
            </a:r>
          </a:p>
          <a:p>
            <a:pPr lvl="1" algn="just">
              <a:lnSpc>
                <a:spcPct val="200000"/>
              </a:lnSpc>
            </a:pPr>
            <a:r>
              <a:rPr lang="en-US" dirty="0">
                <a:solidFill>
                  <a:srgbClr val="000000"/>
                </a:solidFill>
                <a:latin typeface="HELVETICA"/>
                <a:ea typeface="Roboto"/>
                <a:cs typeface="Times New Roman"/>
              </a:rPr>
              <a:t>- KDE</a:t>
            </a:r>
          </a:p>
          <a:p>
            <a:pPr lvl="1" algn="just">
              <a:lnSpc>
                <a:spcPct val="200000"/>
              </a:lnSpc>
            </a:pPr>
            <a:r>
              <a:rPr lang="en-US" dirty="0">
                <a:solidFill>
                  <a:srgbClr val="000000"/>
                </a:solidFill>
                <a:latin typeface="HELVETICA"/>
                <a:ea typeface="Roboto"/>
                <a:cs typeface="Times New Roman"/>
              </a:rPr>
              <a:t>- Clustering, PCA, Graph, </a:t>
            </a:r>
            <a:r>
              <a:rPr lang="en-US" i="1" dirty="0" err="1">
                <a:solidFill>
                  <a:srgbClr val="000000"/>
                </a:solidFill>
                <a:latin typeface="HELVETICA"/>
                <a:ea typeface="Roboto"/>
                <a:cs typeface="Times New Roman"/>
              </a:rPr>
              <a:t>etc</a:t>
            </a:r>
            <a:endParaRPr lang="en-US" i="1" dirty="0">
              <a:solidFill>
                <a:srgbClr val="000000"/>
              </a:solidFill>
              <a:latin typeface="HELVETICA"/>
              <a:ea typeface="Roboto"/>
              <a:cs typeface="Times New Roman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BF9DE-9AA0-7BAC-7766-9049B645E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14" y="209666"/>
            <a:ext cx="7858257" cy="523396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latin typeface="HELVETICA"/>
                <a:cs typeface="Times New Roman"/>
              </a:rPr>
              <a:t>Traditional (Shallow) Methods</a:t>
            </a:r>
            <a:endParaRPr lang="en-US" dirty="0">
              <a:latin typeface="HELVETICA"/>
              <a:cs typeface="HELVETICA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291363-6C28-CD35-82CC-FBA23FFF1114}"/>
              </a:ext>
            </a:extLst>
          </p:cNvPr>
          <p:cNvCxnSpPr>
            <a:cxnSpLocks/>
          </p:cNvCxnSpPr>
          <p:nvPr/>
        </p:nvCxnSpPr>
        <p:spPr>
          <a:xfrm>
            <a:off x="465826" y="862642"/>
            <a:ext cx="11248846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A57460D-0F3B-AF59-2FEA-EE1309A383F6}"/>
              </a:ext>
            </a:extLst>
          </p:cNvPr>
          <p:cNvGrpSpPr/>
          <p:nvPr/>
        </p:nvGrpSpPr>
        <p:grpSpPr>
          <a:xfrm>
            <a:off x="-2812" y="6477657"/>
            <a:ext cx="12194916" cy="389283"/>
            <a:chOff x="-2812" y="6477657"/>
            <a:chExt cx="12194916" cy="38928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56E0DD6-DCAA-2E47-3E3A-00139EDCD897}"/>
                </a:ext>
              </a:extLst>
            </p:cNvPr>
            <p:cNvSpPr/>
            <p:nvPr/>
          </p:nvSpPr>
          <p:spPr>
            <a:xfrm>
              <a:off x="-2812" y="6496083"/>
              <a:ext cx="12194916" cy="365125"/>
            </a:xfrm>
            <a:prstGeom prst="rect">
              <a:avLst/>
            </a:prstGeom>
            <a:solidFill>
              <a:srgbClr val="767171"/>
            </a:solidFill>
            <a:ln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F9DC9BA-440B-0128-3A96-A0854C131EAA}"/>
                </a:ext>
              </a:extLst>
            </p:cNvPr>
            <p:cNvSpPr/>
            <p:nvPr/>
          </p:nvSpPr>
          <p:spPr>
            <a:xfrm>
              <a:off x="11541071" y="6497608"/>
              <a:ext cx="651033" cy="363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Slide Number Placeholder 13">
              <a:extLst>
                <a:ext uri="{FF2B5EF4-FFF2-40B4-BE49-F238E27FC236}">
                  <a16:creationId xmlns:a16="http://schemas.microsoft.com/office/drawing/2014/main" id="{16856CFE-E2C5-AD4D-3E47-1A57C00DCA00}"/>
                </a:ext>
              </a:extLst>
            </p:cNvPr>
            <p:cNvSpPr txBox="1">
              <a:spLocks/>
            </p:cNvSpPr>
            <p:nvPr/>
          </p:nvSpPr>
          <p:spPr>
            <a:xfrm>
              <a:off x="11530956" y="6477657"/>
              <a:ext cx="483886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E5FB62D-3E43-4FF6-86F4-2C3D5ABF71F3}" type="slidenum">
                <a:rPr lang="en-CA" sz="1800" b="1" smtClean="0">
                  <a:solidFill>
                    <a:schemeClr val="tx1"/>
                  </a:solidFill>
                </a:rPr>
                <a:pPr/>
                <a:t>9</a:t>
              </a:fld>
              <a:endParaRPr lang="en-US" sz="1800" b="1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89D44DB-CD6E-24FF-7D68-03F4D074D5D2}"/>
                </a:ext>
              </a:extLst>
            </p:cNvPr>
            <p:cNvSpPr txBox="1"/>
            <p:nvPr/>
          </p:nvSpPr>
          <p:spPr>
            <a:xfrm>
              <a:off x="93307" y="6497608"/>
              <a:ext cx="3088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iSMART</a:t>
              </a:r>
              <a:r>
                <a:rPr lang="en-US" b="1" dirty="0">
                  <a:solidFill>
                    <a:schemeClr val="bg1"/>
                  </a:solidFill>
                  <a:ea typeface="Tahoma" panose="020B0604030504040204" pitchFamily="34" charset="0"/>
                  <a:cs typeface="HELVETICA" panose="020B0604020202020204" pitchFamily="34" charset="0"/>
                </a:rPr>
                <a:t> Lab – AAAI 24</a:t>
              </a:r>
              <a:endParaRPr lang="en-CA" dirty="0">
                <a:solidFill>
                  <a:schemeClr val="bg1"/>
                </a:solidFill>
                <a:ea typeface="Tahoma" panose="020B0604030504040204" pitchFamily="34" charset="0"/>
                <a:cs typeface="HELVETICA" panose="020B0604020202020204" pitchFamily="34" charset="0"/>
              </a:endParaRPr>
            </a:p>
          </p:txBody>
        </p:sp>
      </p:grpSp>
      <p:pic>
        <p:nvPicPr>
          <p:cNvPr id="11" name="Picture 10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3188467C-86A4-7DE0-8C56-6AD7B7CDA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42" y="1101731"/>
            <a:ext cx="1909169" cy="81615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A74E3391-DBEB-EB13-F29F-118DBD89DDC9}"/>
              </a:ext>
            </a:extLst>
          </p:cNvPr>
          <p:cNvGrpSpPr/>
          <p:nvPr/>
        </p:nvGrpSpPr>
        <p:grpSpPr>
          <a:xfrm>
            <a:off x="8443026" y="2426460"/>
            <a:ext cx="1512000" cy="1512000"/>
            <a:chOff x="9529321" y="2229016"/>
            <a:chExt cx="1512000" cy="1512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F19944-1411-542A-F18A-B4B46C494B4F}"/>
                </a:ext>
              </a:extLst>
            </p:cNvPr>
            <p:cNvSpPr/>
            <p:nvPr/>
          </p:nvSpPr>
          <p:spPr>
            <a:xfrm>
              <a:off x="9529321" y="2229016"/>
              <a:ext cx="1512000" cy="1512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D3E1E9E-C1DB-12F9-4D1A-26CE89A9BC9A}"/>
                </a:ext>
              </a:extLst>
            </p:cNvPr>
            <p:cNvGrpSpPr/>
            <p:nvPr/>
          </p:nvGrpSpPr>
          <p:grpSpPr>
            <a:xfrm>
              <a:off x="9669841" y="3062986"/>
              <a:ext cx="547792" cy="529607"/>
              <a:chOff x="6846275" y="4039331"/>
              <a:chExt cx="861645" cy="916353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2DEC752-A6A1-B88E-1605-C70AC6A46A66}"/>
                  </a:ext>
                </a:extLst>
              </p:cNvPr>
              <p:cNvSpPr/>
              <p:nvPr/>
            </p:nvSpPr>
            <p:spPr>
              <a:xfrm>
                <a:off x="6934199" y="4800599"/>
                <a:ext cx="87923" cy="7815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2611728-431E-FD65-B5AA-B09E7C2728FA}"/>
                  </a:ext>
                </a:extLst>
              </p:cNvPr>
              <p:cNvSpPr/>
              <p:nvPr/>
            </p:nvSpPr>
            <p:spPr>
              <a:xfrm>
                <a:off x="7090506" y="4683368"/>
                <a:ext cx="87923" cy="7815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78D328B-B27D-D09C-746B-381716EDF9A5}"/>
                  </a:ext>
                </a:extLst>
              </p:cNvPr>
              <p:cNvSpPr/>
              <p:nvPr/>
            </p:nvSpPr>
            <p:spPr>
              <a:xfrm>
                <a:off x="6846275" y="4683367"/>
                <a:ext cx="87923" cy="7815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BABAAC0-5E20-0BA5-55E2-1F0BA2E1093D}"/>
                  </a:ext>
                </a:extLst>
              </p:cNvPr>
              <p:cNvSpPr/>
              <p:nvPr/>
            </p:nvSpPr>
            <p:spPr>
              <a:xfrm>
                <a:off x="7129583" y="4527060"/>
                <a:ext cx="87923" cy="7815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CBBE669-3B04-73BF-9180-67C771101377}"/>
                  </a:ext>
                </a:extLst>
              </p:cNvPr>
              <p:cNvSpPr/>
              <p:nvPr/>
            </p:nvSpPr>
            <p:spPr>
              <a:xfrm>
                <a:off x="7178429" y="4839675"/>
                <a:ext cx="87923" cy="7815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873C702-54FF-ACEF-E6C2-5CF5E9DB936E}"/>
                  </a:ext>
                </a:extLst>
              </p:cNvPr>
              <p:cNvSpPr/>
              <p:nvPr/>
            </p:nvSpPr>
            <p:spPr>
              <a:xfrm>
                <a:off x="7266353" y="4722445"/>
                <a:ext cx="87923" cy="7815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D18FF9C-EF5C-B759-D777-11BA39FD2C28}"/>
                  </a:ext>
                </a:extLst>
              </p:cNvPr>
              <p:cNvSpPr/>
              <p:nvPr/>
            </p:nvSpPr>
            <p:spPr>
              <a:xfrm>
                <a:off x="7090506" y="4341444"/>
                <a:ext cx="87923" cy="7815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7DE0836-8248-559F-7C59-9FC312D3559C}"/>
                  </a:ext>
                </a:extLst>
              </p:cNvPr>
              <p:cNvSpPr/>
              <p:nvPr/>
            </p:nvSpPr>
            <p:spPr>
              <a:xfrm>
                <a:off x="6934199" y="4527060"/>
                <a:ext cx="87923" cy="7815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13F187DF-9F05-835B-1890-DDD73512A7C8}"/>
                  </a:ext>
                </a:extLst>
              </p:cNvPr>
              <p:cNvSpPr/>
              <p:nvPr/>
            </p:nvSpPr>
            <p:spPr>
              <a:xfrm>
                <a:off x="7315198" y="4448906"/>
                <a:ext cx="87923" cy="7815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E0B6697-8E1E-9578-3DF9-C18B5076BDE7}"/>
                  </a:ext>
                </a:extLst>
              </p:cNvPr>
              <p:cNvSpPr/>
              <p:nvPr/>
            </p:nvSpPr>
            <p:spPr>
              <a:xfrm>
                <a:off x="7530122" y="4722445"/>
                <a:ext cx="87923" cy="7815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7C6037F-7FDC-10C3-8349-0E3C98BADEA1}"/>
                  </a:ext>
                </a:extLst>
              </p:cNvPr>
              <p:cNvSpPr/>
              <p:nvPr/>
            </p:nvSpPr>
            <p:spPr>
              <a:xfrm>
                <a:off x="7458072" y="4591781"/>
                <a:ext cx="87923" cy="7815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848494C2-0053-D573-81A9-8D8717601FA5}"/>
                  </a:ext>
                </a:extLst>
              </p:cNvPr>
              <p:cNvSpPr/>
              <p:nvPr/>
            </p:nvSpPr>
            <p:spPr>
              <a:xfrm>
                <a:off x="7619997" y="4487006"/>
                <a:ext cx="87923" cy="7815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C4601154-0079-40FC-3BA6-6EB5F5862929}"/>
                  </a:ext>
                </a:extLst>
              </p:cNvPr>
              <p:cNvSpPr/>
              <p:nvPr/>
            </p:nvSpPr>
            <p:spPr>
              <a:xfrm>
                <a:off x="7419972" y="4877531"/>
                <a:ext cx="87923" cy="7815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31C0C68-7D40-93AE-3707-59EA85D91130}"/>
                  </a:ext>
                </a:extLst>
              </p:cNvPr>
              <p:cNvSpPr/>
              <p:nvPr/>
            </p:nvSpPr>
            <p:spPr>
              <a:xfrm>
                <a:off x="7305672" y="4582256"/>
                <a:ext cx="87923" cy="7815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188A1C75-E38D-E1F4-8F31-B3D0F2912691}"/>
                  </a:ext>
                </a:extLst>
              </p:cNvPr>
              <p:cNvSpPr/>
              <p:nvPr/>
            </p:nvSpPr>
            <p:spPr>
              <a:xfrm>
                <a:off x="7448547" y="4306031"/>
                <a:ext cx="87923" cy="7815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DB2AC69-8D10-C0C5-F6B1-CBFC640EC586}"/>
                  </a:ext>
                </a:extLst>
              </p:cNvPr>
              <p:cNvSpPr/>
              <p:nvPr/>
            </p:nvSpPr>
            <p:spPr>
              <a:xfrm>
                <a:off x="7353297" y="4039331"/>
                <a:ext cx="87923" cy="7815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2FF46EF-B25B-0AD2-1B63-D34714B72F37}"/>
                  </a:ext>
                </a:extLst>
              </p:cNvPr>
              <p:cNvSpPr/>
              <p:nvPr/>
            </p:nvSpPr>
            <p:spPr>
              <a:xfrm>
                <a:off x="7143747" y="4077431"/>
                <a:ext cx="87923" cy="7815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17E42BA0-02AB-34DF-96E4-613C5A3972D0}"/>
                  </a:ext>
                </a:extLst>
              </p:cNvPr>
              <p:cNvSpPr/>
              <p:nvPr/>
            </p:nvSpPr>
            <p:spPr>
              <a:xfrm>
                <a:off x="6934197" y="4229831"/>
                <a:ext cx="87923" cy="7815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FC14AFF-FF67-2F45-E982-DD9D5C0D6AED}"/>
                </a:ext>
              </a:extLst>
            </p:cNvPr>
            <p:cNvSpPr/>
            <p:nvPr/>
          </p:nvSpPr>
          <p:spPr>
            <a:xfrm>
              <a:off x="10686974" y="2455125"/>
              <a:ext cx="55897" cy="45169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159CF90-4F74-830B-F757-D00C47EF80C6}"/>
                </a:ext>
              </a:extLst>
            </p:cNvPr>
            <p:cNvSpPr/>
            <p:nvPr/>
          </p:nvSpPr>
          <p:spPr>
            <a:xfrm>
              <a:off x="10435322" y="3376770"/>
              <a:ext cx="55897" cy="45169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3FBF112-F72D-005F-6A68-DA7B0069DABF}"/>
                </a:ext>
              </a:extLst>
            </p:cNvPr>
            <p:cNvSpPr/>
            <p:nvPr/>
          </p:nvSpPr>
          <p:spPr>
            <a:xfrm>
              <a:off x="10617879" y="3098292"/>
              <a:ext cx="55897" cy="45169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CD42691-0AC9-A29A-37C4-335DBD7C5AD7}"/>
                </a:ext>
              </a:extLst>
            </p:cNvPr>
            <p:cNvSpPr/>
            <p:nvPr/>
          </p:nvSpPr>
          <p:spPr>
            <a:xfrm>
              <a:off x="9978673" y="2570980"/>
              <a:ext cx="55897" cy="45169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52B70CE-A110-58AA-A405-F75D1B5D48F8}"/>
              </a:ext>
            </a:extLst>
          </p:cNvPr>
          <p:cNvGrpSpPr/>
          <p:nvPr/>
        </p:nvGrpSpPr>
        <p:grpSpPr>
          <a:xfrm>
            <a:off x="8443026" y="4447031"/>
            <a:ext cx="1512000" cy="1512000"/>
            <a:chOff x="9386002" y="4447031"/>
            <a:chExt cx="1512000" cy="151200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4DB4A2C-E015-C68E-40D3-12BD797A904B}"/>
                </a:ext>
              </a:extLst>
            </p:cNvPr>
            <p:cNvSpPr/>
            <p:nvPr/>
          </p:nvSpPr>
          <p:spPr>
            <a:xfrm>
              <a:off x="9386002" y="4447031"/>
              <a:ext cx="1512000" cy="151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Isosceles Triangle 90">
              <a:extLst>
                <a:ext uri="{FF2B5EF4-FFF2-40B4-BE49-F238E27FC236}">
                  <a16:creationId xmlns:a16="http://schemas.microsoft.com/office/drawing/2014/main" id="{9C865615-A04E-F2A5-A3B2-B33E15499F05}"/>
                </a:ext>
              </a:extLst>
            </p:cNvPr>
            <p:cNvSpPr/>
            <p:nvPr/>
          </p:nvSpPr>
          <p:spPr>
            <a:xfrm>
              <a:off x="9386002" y="4834164"/>
              <a:ext cx="1512000" cy="1124867"/>
            </a:xfrm>
            <a:prstGeom prst="triangle">
              <a:avLst>
                <a:gd name="adj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1CDE01E-0832-3225-0B11-C4636D0EE489}"/>
                </a:ext>
              </a:extLst>
            </p:cNvPr>
            <p:cNvSpPr/>
            <p:nvPr/>
          </p:nvSpPr>
          <p:spPr>
            <a:xfrm>
              <a:off x="10292003" y="5594785"/>
              <a:ext cx="55897" cy="45169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FEA2BD3-A8F5-3B89-C489-072F7965DE6B}"/>
                </a:ext>
              </a:extLst>
            </p:cNvPr>
            <p:cNvGrpSpPr/>
            <p:nvPr/>
          </p:nvGrpSpPr>
          <p:grpSpPr>
            <a:xfrm>
              <a:off x="9526522" y="5281001"/>
              <a:ext cx="547792" cy="529607"/>
              <a:chOff x="6846275" y="4039331"/>
              <a:chExt cx="861645" cy="916353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512397B-D543-543A-35D8-B76783AB6084}"/>
                  </a:ext>
                </a:extLst>
              </p:cNvPr>
              <p:cNvSpPr/>
              <p:nvPr/>
            </p:nvSpPr>
            <p:spPr>
              <a:xfrm>
                <a:off x="6934199" y="4800599"/>
                <a:ext cx="87923" cy="7815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DA4CFA94-14AD-619A-BF96-7AFA523E0614}"/>
                  </a:ext>
                </a:extLst>
              </p:cNvPr>
              <p:cNvSpPr/>
              <p:nvPr/>
            </p:nvSpPr>
            <p:spPr>
              <a:xfrm>
                <a:off x="7090506" y="4683368"/>
                <a:ext cx="87923" cy="7815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CECAD01A-B3FC-2A12-F5FE-9AE729B58524}"/>
                  </a:ext>
                </a:extLst>
              </p:cNvPr>
              <p:cNvSpPr/>
              <p:nvPr/>
            </p:nvSpPr>
            <p:spPr>
              <a:xfrm>
                <a:off x="6846275" y="4683367"/>
                <a:ext cx="87923" cy="7815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85A1C69B-61C0-142E-5EF4-84B9FFDECC43}"/>
                  </a:ext>
                </a:extLst>
              </p:cNvPr>
              <p:cNvSpPr/>
              <p:nvPr/>
            </p:nvSpPr>
            <p:spPr>
              <a:xfrm>
                <a:off x="7129583" y="4527060"/>
                <a:ext cx="87923" cy="7815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29586873-AEA2-BCE2-40E6-EB4A48975A77}"/>
                  </a:ext>
                </a:extLst>
              </p:cNvPr>
              <p:cNvSpPr/>
              <p:nvPr/>
            </p:nvSpPr>
            <p:spPr>
              <a:xfrm>
                <a:off x="7178429" y="4839675"/>
                <a:ext cx="87923" cy="7815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90F68FC2-2893-F9D7-B89A-5915CBCCF275}"/>
                  </a:ext>
                </a:extLst>
              </p:cNvPr>
              <p:cNvSpPr/>
              <p:nvPr/>
            </p:nvSpPr>
            <p:spPr>
              <a:xfrm>
                <a:off x="7266353" y="4722445"/>
                <a:ext cx="87923" cy="7815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13830D94-942A-B7C5-E2F5-E843A1C8D52A}"/>
                  </a:ext>
                </a:extLst>
              </p:cNvPr>
              <p:cNvSpPr/>
              <p:nvPr/>
            </p:nvSpPr>
            <p:spPr>
              <a:xfrm>
                <a:off x="7090506" y="4341444"/>
                <a:ext cx="87923" cy="7815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3AFDA9B-16A5-9755-99D3-B86E196784E5}"/>
                  </a:ext>
                </a:extLst>
              </p:cNvPr>
              <p:cNvSpPr/>
              <p:nvPr/>
            </p:nvSpPr>
            <p:spPr>
              <a:xfrm>
                <a:off x="6934199" y="4527060"/>
                <a:ext cx="87923" cy="7815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6715FFA9-C3BE-8995-3139-2B984D01C88A}"/>
                  </a:ext>
                </a:extLst>
              </p:cNvPr>
              <p:cNvSpPr/>
              <p:nvPr/>
            </p:nvSpPr>
            <p:spPr>
              <a:xfrm>
                <a:off x="7315198" y="4448906"/>
                <a:ext cx="87923" cy="7815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6600A784-8326-35AC-17D0-32F93DBC82C6}"/>
                  </a:ext>
                </a:extLst>
              </p:cNvPr>
              <p:cNvSpPr/>
              <p:nvPr/>
            </p:nvSpPr>
            <p:spPr>
              <a:xfrm>
                <a:off x="7530122" y="4722445"/>
                <a:ext cx="87923" cy="7815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1265BC76-9B3E-DC14-19BA-D4C1CB182ABB}"/>
                  </a:ext>
                </a:extLst>
              </p:cNvPr>
              <p:cNvSpPr/>
              <p:nvPr/>
            </p:nvSpPr>
            <p:spPr>
              <a:xfrm>
                <a:off x="7458072" y="4591781"/>
                <a:ext cx="87923" cy="7815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B119728-1762-F2A4-8B2B-5224E45FBAD8}"/>
                  </a:ext>
                </a:extLst>
              </p:cNvPr>
              <p:cNvSpPr/>
              <p:nvPr/>
            </p:nvSpPr>
            <p:spPr>
              <a:xfrm>
                <a:off x="7619997" y="4487006"/>
                <a:ext cx="87923" cy="7815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90127F80-1B86-29CC-A176-FE41EEA6D5E1}"/>
                  </a:ext>
                </a:extLst>
              </p:cNvPr>
              <p:cNvSpPr/>
              <p:nvPr/>
            </p:nvSpPr>
            <p:spPr>
              <a:xfrm>
                <a:off x="7419972" y="4877531"/>
                <a:ext cx="87923" cy="7815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3EAD0A88-F0EE-C9A7-ECBC-0AA730FC9780}"/>
                  </a:ext>
                </a:extLst>
              </p:cNvPr>
              <p:cNvSpPr/>
              <p:nvPr/>
            </p:nvSpPr>
            <p:spPr>
              <a:xfrm>
                <a:off x="7305672" y="4582256"/>
                <a:ext cx="87923" cy="7815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DF6B50C1-E89E-F241-ABBA-57BED9DB5EDA}"/>
                  </a:ext>
                </a:extLst>
              </p:cNvPr>
              <p:cNvSpPr/>
              <p:nvPr/>
            </p:nvSpPr>
            <p:spPr>
              <a:xfrm>
                <a:off x="7448547" y="4306031"/>
                <a:ext cx="87923" cy="7815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A77D242F-F3F9-EB07-BE5F-6FFE0F9A5CF0}"/>
                  </a:ext>
                </a:extLst>
              </p:cNvPr>
              <p:cNvSpPr/>
              <p:nvPr/>
            </p:nvSpPr>
            <p:spPr>
              <a:xfrm>
                <a:off x="7353297" y="4039331"/>
                <a:ext cx="87923" cy="7815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5A354AB5-BED9-E7FE-B02E-6613C07CF300}"/>
                  </a:ext>
                </a:extLst>
              </p:cNvPr>
              <p:cNvSpPr/>
              <p:nvPr/>
            </p:nvSpPr>
            <p:spPr>
              <a:xfrm>
                <a:off x="7143747" y="4077431"/>
                <a:ext cx="87923" cy="7815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C2CE159D-1255-595F-F83E-4742641E82C7}"/>
                  </a:ext>
                </a:extLst>
              </p:cNvPr>
              <p:cNvSpPr/>
              <p:nvPr/>
            </p:nvSpPr>
            <p:spPr>
              <a:xfrm>
                <a:off x="6934197" y="4229831"/>
                <a:ext cx="87923" cy="7815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3EFCFE1-7C9F-552B-759D-0B535253A82E}"/>
                </a:ext>
              </a:extLst>
            </p:cNvPr>
            <p:cNvSpPr/>
            <p:nvPr/>
          </p:nvSpPr>
          <p:spPr>
            <a:xfrm>
              <a:off x="10543655" y="4673140"/>
              <a:ext cx="55897" cy="45169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0EEBC03-7380-C565-51A5-AB1077C6B495}"/>
                </a:ext>
              </a:extLst>
            </p:cNvPr>
            <p:cNvSpPr/>
            <p:nvPr/>
          </p:nvSpPr>
          <p:spPr>
            <a:xfrm>
              <a:off x="10474560" y="5316307"/>
              <a:ext cx="55897" cy="45169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2999479-98FB-D1EB-BEFB-8DC3964C1391}"/>
                </a:ext>
              </a:extLst>
            </p:cNvPr>
            <p:cNvSpPr/>
            <p:nvPr/>
          </p:nvSpPr>
          <p:spPr>
            <a:xfrm>
              <a:off x="9835354" y="4788995"/>
              <a:ext cx="55897" cy="45169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9CCBF48-DA31-EC55-2D0F-835FC265DFA7}"/>
              </a:ext>
            </a:extLst>
          </p:cNvPr>
          <p:cNvCxnSpPr>
            <a:stCxn id="11" idx="2"/>
            <a:endCxn id="14" idx="0"/>
          </p:cNvCxnSpPr>
          <p:nvPr/>
        </p:nvCxnSpPr>
        <p:spPr>
          <a:xfrm flipH="1">
            <a:off x="9199026" y="1917889"/>
            <a:ext cx="1" cy="5085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77D24833-AF8D-DD0D-9541-0424C140DF62}"/>
              </a:ext>
            </a:extLst>
          </p:cNvPr>
          <p:cNvCxnSpPr/>
          <p:nvPr/>
        </p:nvCxnSpPr>
        <p:spPr>
          <a:xfrm flipH="1">
            <a:off x="9199025" y="3937396"/>
            <a:ext cx="1" cy="5085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7F1F279D-A353-7BD6-E5AC-1FE015CD3DD0}"/>
              </a:ext>
            </a:extLst>
          </p:cNvPr>
          <p:cNvSpPr txBox="1"/>
          <p:nvPr/>
        </p:nvSpPr>
        <p:spPr>
          <a:xfrm>
            <a:off x="10217585" y="1316616"/>
            <a:ext cx="1313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latin typeface="HELVETICA" panose="020B0604020202020204" pitchFamily="34" charset="0"/>
                <a:cs typeface="HELVETICA" panose="020B0604020202020204" pitchFamily="34" charset="0"/>
              </a:rPr>
              <a:t>Input Data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30DE390-A179-1941-59C1-62A089A83940}"/>
              </a:ext>
            </a:extLst>
          </p:cNvPr>
          <p:cNvSpPr txBox="1"/>
          <p:nvPr/>
        </p:nvSpPr>
        <p:spPr>
          <a:xfrm>
            <a:off x="10028144" y="2782669"/>
            <a:ext cx="1788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latin typeface="HELVETICA" panose="020B0604020202020204" pitchFamily="34" charset="0"/>
                <a:cs typeface="HELVETICA" panose="020B0604020202020204" pitchFamily="34" charset="0"/>
              </a:rPr>
              <a:t>Feature</a:t>
            </a:r>
          </a:p>
          <a:p>
            <a:pPr algn="ctr"/>
            <a:r>
              <a:rPr lang="en-CA" b="1" dirty="0">
                <a:latin typeface="HELVETICA" panose="020B0604020202020204" pitchFamily="34" charset="0"/>
                <a:cs typeface="HELVETICA" panose="020B0604020202020204" pitchFamily="34" charset="0"/>
              </a:rPr>
              <a:t>Construction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D6C9E18-534A-E2C0-104B-D7F9ADE0A1CC}"/>
              </a:ext>
            </a:extLst>
          </p:cNvPr>
          <p:cNvSpPr txBox="1"/>
          <p:nvPr/>
        </p:nvSpPr>
        <p:spPr>
          <a:xfrm>
            <a:off x="10269515" y="4911669"/>
            <a:ext cx="1313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latin typeface="HELVETICA" panose="020B0604020202020204" pitchFamily="34" charset="0"/>
                <a:cs typeface="HELVETICA" panose="020B0604020202020204" pitchFamily="34" charset="0"/>
              </a:rPr>
              <a:t>Anomaly Detector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7AED055-5887-1484-843D-A6A8BDE69898}"/>
              </a:ext>
            </a:extLst>
          </p:cNvPr>
          <p:cNvGrpSpPr/>
          <p:nvPr/>
        </p:nvGrpSpPr>
        <p:grpSpPr>
          <a:xfrm>
            <a:off x="8142953" y="41318"/>
            <a:ext cx="3719653" cy="778297"/>
            <a:chOff x="8142953" y="41318"/>
            <a:chExt cx="3719653" cy="778297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210E6A8D-B551-BB1E-1C38-C3DD46628F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2953" y="155543"/>
              <a:ext cx="1073711" cy="538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FC7E3F5-41C1-F28E-EA51-3F2CF816DA65}"/>
                </a:ext>
              </a:extLst>
            </p:cNvPr>
            <p:cNvGrpSpPr/>
            <p:nvPr/>
          </p:nvGrpSpPr>
          <p:grpSpPr>
            <a:xfrm>
              <a:off x="10810077" y="41318"/>
              <a:ext cx="1052529" cy="778297"/>
              <a:chOff x="10863240" y="50180"/>
              <a:chExt cx="1212017" cy="928924"/>
            </a:xfrm>
          </p:grpSpPr>
          <p:pic>
            <p:nvPicPr>
              <p:cNvPr id="39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4ED12AF5-6F27-AD37-122C-F25DA74DB5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996960" y="50180"/>
                <a:ext cx="717396" cy="754566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84AEBF8-5617-99EC-CE95-F07D17383A44}"/>
                  </a:ext>
                </a:extLst>
              </p:cNvPr>
              <p:cNvSpPr txBox="1"/>
              <p:nvPr/>
            </p:nvSpPr>
            <p:spPr>
              <a:xfrm>
                <a:off x="10863240" y="702105"/>
                <a:ext cx="121201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CA" sz="1200" b="1" i="0" err="1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iSMART</a:t>
                </a:r>
                <a:r>
                  <a:rPr lang="en-CA" sz="1200" b="1" i="0" dirty="0">
                    <a:solidFill>
                      <a:srgbClr val="980009"/>
                    </a:solidFill>
                    <a:effectLst/>
                    <a:latin typeface="Sitka Heading"/>
                    <a:cs typeface="Times New Roman"/>
                  </a:rPr>
                  <a:t> Lab</a:t>
                </a:r>
                <a:endParaRPr lang="en-CA" sz="1200" b="1" dirty="0">
                  <a:solidFill>
                    <a:srgbClr val="980009"/>
                  </a:solidFill>
                  <a:latin typeface="Sitka Heading"/>
                  <a:cs typeface="Times New Roman"/>
                </a:endParaRPr>
              </a:p>
            </p:txBody>
          </p:sp>
        </p:grpSp>
        <p:pic>
          <p:nvPicPr>
            <p:cNvPr id="38" name="Picture 37" descr="A red text on a white background&#10;&#10;Description automatically generated">
              <a:extLst>
                <a:ext uri="{FF2B5EF4-FFF2-40B4-BE49-F238E27FC236}">
                  <a16:creationId xmlns:a16="http://schemas.microsoft.com/office/drawing/2014/main" id="{224BFA23-DF8B-5429-6CF3-98BF0343C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2639" y="266199"/>
              <a:ext cx="1517438" cy="407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3885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1518</TotalTime>
  <Words>2018</Words>
  <Application>Microsoft Office PowerPoint</Application>
  <PresentationFormat>Widescreen</PresentationFormat>
  <Paragraphs>405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14</vt:lpstr>
      <vt:lpstr>Arial</vt:lpstr>
      <vt:lpstr>Calibri</vt:lpstr>
      <vt:lpstr>Calibri Light</vt:lpstr>
      <vt:lpstr>Cambria Math</vt:lpstr>
      <vt:lpstr>HELVETICA</vt:lpstr>
      <vt:lpstr>Sitka Heading</vt:lpstr>
      <vt:lpstr>Tahoma</vt:lpstr>
      <vt:lpstr>Times New Roman</vt:lpstr>
      <vt:lpstr>Wingdings</vt:lpstr>
      <vt:lpstr>Office Theme</vt:lpstr>
      <vt:lpstr>Deep Learning Methods for Unsupervised  Time-Series Anomaly Detection</vt:lpstr>
      <vt:lpstr>Outline</vt:lpstr>
      <vt:lpstr>Introduction</vt:lpstr>
      <vt:lpstr>What is an Anomaly?</vt:lpstr>
      <vt:lpstr>Time Series Anomaly Detection: Definition</vt:lpstr>
      <vt:lpstr>Time Series Anomaly Detection: Definition</vt:lpstr>
      <vt:lpstr>Types of Anomalies in Time-Series</vt:lpstr>
      <vt:lpstr>Application</vt:lpstr>
      <vt:lpstr>Traditional (Shallow) Methods</vt:lpstr>
      <vt:lpstr>Traditional (Shallow) Methods - Challenges</vt:lpstr>
      <vt:lpstr>Deep Learning and TSAD:  A Tale of Triumph and Turmoil</vt:lpstr>
      <vt:lpstr>Deep Learning for TSAD</vt:lpstr>
      <vt:lpstr>Deep Learning for TSAD</vt:lpstr>
      <vt:lpstr>Researchers’ Playground: Handpicking Datasets</vt:lpstr>
      <vt:lpstr>Researchers’ Playground: Inappropriate Benchmarks</vt:lpstr>
      <vt:lpstr>Researchers’ Playground: Inappropriate Benchmarks</vt:lpstr>
      <vt:lpstr>Researchers’ Playground: Inappropriate Benchmarks</vt:lpstr>
      <vt:lpstr>Researchers’ Playground: Inappropriate Benchmarks</vt:lpstr>
      <vt:lpstr>Researchers’ Playground: Inappropriate Benchmarks</vt:lpstr>
      <vt:lpstr>Deep Learning for TSAD</vt:lpstr>
      <vt:lpstr>Researchers’ Playground: Filtering the Anomaly Score</vt:lpstr>
      <vt:lpstr>Researchers’ Playground: Filtering the Anomaly Score</vt:lpstr>
      <vt:lpstr>Researchers’ Playground: Filtering the Anomaly Score</vt:lpstr>
      <vt:lpstr>Deep Learning for TSAD</vt:lpstr>
      <vt:lpstr>Labelling is easy in CV but not in TS!</vt:lpstr>
      <vt:lpstr>Researchers’ Playground: Label Adjustment</vt:lpstr>
      <vt:lpstr>Researchers’ Playground: Label Adjustment</vt:lpstr>
      <vt:lpstr>Researchers’ Playground: Label Adjustment</vt:lpstr>
      <vt:lpstr>Is Deep Learning the best solution for TSAD?</vt:lpstr>
      <vt:lpstr>The Way Forward</vt:lpstr>
      <vt:lpstr>Deep Learning and TSAD:  State of The Art</vt:lpstr>
      <vt:lpstr>Graph-Based TSAD</vt:lpstr>
      <vt:lpstr>Graph-Based TSAD</vt:lpstr>
      <vt:lpstr>Graph-Based TSAD</vt:lpstr>
      <vt:lpstr>TSAD in EEG Data with Graphs</vt:lpstr>
      <vt:lpstr>Graph-Based Methods for Vehicle Data</vt:lpstr>
      <vt:lpstr>Self-Supervised Contrastive Learning</vt:lpstr>
      <vt:lpstr>Contrastive Learning for Acoustic AD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Khanh Ho</dc:creator>
  <cp:lastModifiedBy>Hadi Hojjati</cp:lastModifiedBy>
  <cp:revision>475</cp:revision>
  <dcterms:created xsi:type="dcterms:W3CDTF">2022-06-06T21:14:55Z</dcterms:created>
  <dcterms:modified xsi:type="dcterms:W3CDTF">2024-02-28T03:21:28Z</dcterms:modified>
</cp:coreProperties>
</file>